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89" r:id="rId2"/>
    <p:sldId id="257" r:id="rId3"/>
    <p:sldId id="318" r:id="rId4"/>
    <p:sldId id="305" r:id="rId5"/>
    <p:sldId id="306" r:id="rId6"/>
    <p:sldId id="307" r:id="rId7"/>
    <p:sldId id="321" r:id="rId8"/>
    <p:sldId id="308" r:id="rId9"/>
    <p:sldId id="309" r:id="rId10"/>
    <p:sldId id="311" r:id="rId11"/>
    <p:sldId id="313" r:id="rId12"/>
    <p:sldId id="315" r:id="rId13"/>
    <p:sldId id="316" r:id="rId14"/>
    <p:sldId id="317" r:id="rId15"/>
    <p:sldId id="320" r:id="rId16"/>
    <p:sldId id="319" r:id="rId17"/>
    <p:sldId id="30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9/6/2021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9/6/2021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9/6/2021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9/6/2021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9/6/2021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FF">
            <a:alpha val="38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9/6/2021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ericudjoconsulting.co.z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research.csu.edu.au/engage-with-us/research-impact#:~:text=What%20is%20research%20impact%3F%20Research%20impact%20is%20the,police%20respond%20is%20a%20significant%20community%20safety%20issu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1EB97-11E5-4DEB-B1F8-DCF068587EED}"/>
              </a:ext>
            </a:extLst>
          </p:cNvPr>
          <p:cNvSpPr>
            <a:spLocks noGrp="1"/>
          </p:cNvSpPr>
          <p:nvPr>
            <p:ph type="ctrTitle"/>
          </p:nvPr>
        </p:nvSpPr>
        <p:spPr>
          <a:xfrm>
            <a:off x="1600200" y="1219199"/>
            <a:ext cx="8991600" cy="5114925"/>
          </a:xfrm>
        </p:spPr>
        <p:txBody>
          <a:bodyPr>
            <a:normAutofit/>
          </a:bodyPr>
          <a:lstStyle/>
          <a:p>
            <a:pPr fontAlgn="base"/>
            <a:r>
              <a:rPr lang="en-ZA" sz="1800" b="1" dirty="0">
                <a:effectLst/>
                <a:latin typeface="Calibri" panose="020F0502020204030204" pitchFamily="34" charset="0"/>
                <a:ea typeface="Calibri" panose="020F0502020204030204" pitchFamily="34" charset="0"/>
                <a:cs typeface="Arial" panose="020B0604020202020204" pitchFamily="34" charset="0"/>
              </a:rPr>
              <a:t>PLANNING FOR RESEARCH IMPACT: A BLUEPRINT FOR YOUNG ACADEMICS</a:t>
            </a:r>
            <a:br>
              <a:rPr lang="en-GB" sz="1800" dirty="0">
                <a:effectLst/>
                <a:latin typeface="Calibri" panose="020F0502020204030204" pitchFamily="34" charset="0"/>
                <a:ea typeface="Calibri" panose="020F0502020204030204" pitchFamily="34" charset="0"/>
                <a:cs typeface="Arial" panose="020B0604020202020204" pitchFamily="34" charset="0"/>
              </a:rPr>
            </a:br>
            <a:br>
              <a:rPr lang="en-GB" sz="1800" dirty="0">
                <a:effectLst/>
                <a:latin typeface="Calibri" panose="020F0502020204030204" pitchFamily="34" charset="0"/>
                <a:ea typeface="Calibri" panose="020F0502020204030204" pitchFamily="34" charset="0"/>
                <a:cs typeface="Arial" panose="020B0604020202020204" pitchFamily="34"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ZA" sz="1800" b="1" dirty="0">
                <a:effectLst/>
                <a:latin typeface="Calibri" panose="020F0502020204030204" pitchFamily="34" charset="0"/>
                <a:ea typeface="Calibri" panose="020F0502020204030204" pitchFamily="34" charset="0"/>
                <a:cs typeface="Times New Roman" panose="02020603050405020304" pitchFamily="18"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ZA" sz="1800" b="1" dirty="0">
                <a:effectLst/>
                <a:latin typeface="Calibri" panose="020F0502020204030204" pitchFamily="34" charset="0"/>
                <a:ea typeface="Calibri" panose="020F0502020204030204" pitchFamily="34" charset="0"/>
                <a:cs typeface="Times New Roman" panose="02020603050405020304" pitchFamily="18" charset="0"/>
              </a:rPr>
              <a:t>BY</a:t>
            </a:r>
            <a:br>
              <a:rPr lang="en-ZA" sz="1800" b="1"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ZA" sz="1800" b="1" dirty="0">
                <a:effectLst/>
                <a:latin typeface="Calibri" panose="020F0502020204030204" pitchFamily="34" charset="0"/>
                <a:ea typeface="Calibri" panose="020F0502020204030204" pitchFamily="34" charset="0"/>
                <a:cs typeface="Times New Roman" panose="02020603050405020304" pitchFamily="18"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ZA" sz="1300" b="1" dirty="0">
                <a:effectLst/>
                <a:latin typeface="Calibri" panose="020F0502020204030204" pitchFamily="34" charset="0"/>
                <a:ea typeface="Calibri" panose="020F0502020204030204" pitchFamily="34" charset="0"/>
                <a:cs typeface="Calibri" panose="020F0502020204030204" pitchFamily="34" charset="0"/>
              </a:rPr>
              <a:t>Emeritus Professor Eric O Udjo (PhD, London)</a:t>
            </a:r>
            <a:br>
              <a:rPr lang="en-GB" sz="1300" dirty="0">
                <a:effectLst/>
                <a:latin typeface="Calibri" panose="020F0502020204030204" pitchFamily="34" charset="0"/>
                <a:ea typeface="Calibri" panose="020F0502020204030204" pitchFamily="34" charset="0"/>
                <a:cs typeface="Calibri" panose="020F0502020204030204" pitchFamily="34" charset="0"/>
              </a:rPr>
            </a:br>
            <a:r>
              <a:rPr lang="en-ZA" sz="1300" b="1" dirty="0">
                <a:effectLst/>
                <a:latin typeface="Calibri" panose="020F0502020204030204" pitchFamily="34" charset="0"/>
                <a:ea typeface="Calibri" panose="020F0502020204030204" pitchFamily="34" charset="0"/>
                <a:cs typeface="Calibri" panose="020F0502020204030204" pitchFamily="34" charset="0"/>
              </a:rPr>
              <a:t>Independent Consultant</a:t>
            </a:r>
            <a:br>
              <a:rPr lang="en-GB" sz="1300" dirty="0">
                <a:effectLst/>
                <a:latin typeface="Calibri" panose="020F0502020204030204" pitchFamily="34" charset="0"/>
                <a:ea typeface="Calibri" panose="020F0502020204030204" pitchFamily="34" charset="0"/>
                <a:cs typeface="Calibri" panose="020F0502020204030204" pitchFamily="34" charset="0"/>
              </a:rPr>
            </a:br>
            <a:r>
              <a:rPr lang="en-ZA" sz="13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rPr>
              <a:t>www.ericudjoconsulting.co.za</a:t>
            </a:r>
            <a:br>
              <a:rPr lang="en-ZA" sz="13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rPr>
            </a:br>
            <a:br>
              <a:rPr lang="en-ZA" sz="13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rPr>
            </a:br>
            <a:br>
              <a:rPr lang="en-ZA" sz="13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rPr>
            </a:br>
            <a:br>
              <a:rPr lang="en-GB" sz="800" b="0" i="0" dirty="0">
                <a:solidFill>
                  <a:srgbClr val="212121"/>
                </a:solidFill>
                <a:effectLst/>
                <a:latin typeface="georgia" panose="02040502050405020303" pitchFamily="18" charset="0"/>
              </a:rPr>
            </a:br>
            <a:br>
              <a:rPr lang="en-GB" sz="1100" dirty="0">
                <a:effectLst/>
                <a:latin typeface="Calibri" panose="020F0502020204030204" pitchFamily="34" charset="0"/>
                <a:ea typeface="Calibri" panose="020F0502020204030204" pitchFamily="34" charset="0"/>
                <a:cs typeface="Times New Roman" panose="02020603050405020304" pitchFamily="18" charset="0"/>
              </a:rPr>
            </a:br>
            <a:br>
              <a:rPr lang="en-GB" sz="1100" dirty="0">
                <a:effectLst/>
                <a:latin typeface="Calibri" panose="020F0502020204030204" pitchFamily="34" charset="0"/>
                <a:ea typeface="Calibri" panose="020F0502020204030204" pitchFamily="34" charset="0"/>
                <a:cs typeface="Times New Roman" panose="02020603050405020304" pitchFamily="18" charset="0"/>
              </a:rPr>
            </a:br>
            <a:endParaRPr lang="en-GB" sz="1100" dirty="0"/>
          </a:p>
        </p:txBody>
      </p:sp>
      <p:pic>
        <p:nvPicPr>
          <p:cNvPr id="5" name="Picture 4" descr="Eric Udjo Consulting">
            <a:extLst>
              <a:ext uri="{FF2B5EF4-FFF2-40B4-BE49-F238E27FC236}">
                <a16:creationId xmlns:a16="http://schemas.microsoft.com/office/drawing/2014/main" id="{CD6CC3B5-5EF8-48BB-BAFC-3E867618ADB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81942" y="133643"/>
            <a:ext cx="2303731" cy="555674"/>
          </a:xfrm>
          <a:prstGeom prst="rect">
            <a:avLst/>
          </a:prstGeom>
          <a:noFill/>
          <a:ln>
            <a:noFill/>
          </a:ln>
        </p:spPr>
      </p:pic>
    </p:spTree>
    <p:extLst>
      <p:ext uri="{BB962C8B-B14F-4D97-AF65-F5344CB8AC3E}">
        <p14:creationId xmlns:p14="http://schemas.microsoft.com/office/powerpoint/2010/main" val="3426966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Recognise research is a process (</a:t>
            </a:r>
            <a:r>
              <a:rPr lang="en-ZA" dirty="0" err="1"/>
              <a:t>Contd</a:t>
            </a:r>
            <a:r>
              <a:rPr lang="en-ZA" dirty="0"/>
              <a: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314575"/>
            <a:ext cx="7729728" cy="4629150"/>
          </a:xfrm>
        </p:spPr>
        <p:txBody>
          <a:bodyPr>
            <a:normAutofit fontScale="92500" lnSpcReduction="20000"/>
          </a:bodyPr>
          <a:lstStyle/>
          <a:p>
            <a:pPr algn="just"/>
            <a:r>
              <a:rPr lang="en-ZA" sz="1800" dirty="0">
                <a:effectLst/>
                <a:latin typeface="Calibri" panose="020F0502020204030204" pitchFamily="34" charset="0"/>
                <a:ea typeface="Calibri" panose="020F0502020204030204" pitchFamily="34" charset="0"/>
              </a:rPr>
              <a:t>My advise: Do not rush your research, work on it continuously and diligently. If you have an idea for research, </a:t>
            </a:r>
          </a:p>
          <a:p>
            <a:pPr marL="0" indent="0" algn="just">
              <a:buNone/>
            </a:pPr>
            <a:r>
              <a:rPr lang="en-ZA" dirty="0">
                <a:latin typeface="Calibri" panose="020F0502020204030204" pitchFamily="34" charset="0"/>
                <a:ea typeface="Calibri" panose="020F0502020204030204" pitchFamily="34" charset="0"/>
              </a:rPr>
              <a:t>	</a:t>
            </a:r>
            <a:r>
              <a:rPr lang="en-ZA" sz="1800" dirty="0">
                <a:effectLst/>
                <a:latin typeface="Calibri" panose="020F0502020204030204" pitchFamily="34" charset="0"/>
                <a:ea typeface="Calibri" panose="020F0502020204030204" pitchFamily="34" charset="0"/>
              </a:rPr>
              <a:t>(a) Discuss the idea with colleagues.  Take their comments into 	consideration and begin preliminary work on </a:t>
            </a:r>
            <a:r>
              <a:rPr lang="en-ZA" dirty="0">
                <a:latin typeface="Calibri" panose="020F0502020204030204" pitchFamily="34" charset="0"/>
                <a:ea typeface="Calibri" panose="020F0502020204030204" pitchFamily="34" charset="0"/>
              </a:rPr>
              <a:t>the</a:t>
            </a:r>
            <a:r>
              <a:rPr lang="en-ZA" sz="1800" dirty="0">
                <a:effectLst/>
                <a:latin typeface="Calibri" panose="020F0502020204030204" pitchFamily="34" charset="0"/>
                <a:ea typeface="Calibri" panose="020F0502020204030204" pitchFamily="34" charset="0"/>
              </a:rPr>
              <a:t> idea, </a:t>
            </a:r>
            <a:r>
              <a:rPr lang="en-ZA" dirty="0">
                <a:latin typeface="Calibri" panose="020F0502020204030204" pitchFamily="34" charset="0"/>
                <a:ea typeface="Calibri" panose="020F0502020204030204" pitchFamily="34" charset="0"/>
              </a:rPr>
              <a:t>then</a:t>
            </a:r>
            <a:r>
              <a:rPr lang="en-ZA" sz="1800" dirty="0">
                <a:effectLst/>
                <a:latin typeface="Calibri" panose="020F0502020204030204" pitchFamily="34" charset="0"/>
                <a:ea typeface="Calibri" panose="020F0502020204030204" pitchFamily="34" charset="0"/>
              </a:rPr>
              <a:t> produce a 	draft paper.</a:t>
            </a:r>
          </a:p>
          <a:p>
            <a:pPr marL="0" indent="0" algn="just">
              <a:buNone/>
            </a:pPr>
            <a:r>
              <a:rPr lang="en-ZA" sz="1800" dirty="0">
                <a:effectLst/>
                <a:latin typeface="Calibri" panose="020F0502020204030204" pitchFamily="34" charset="0"/>
                <a:ea typeface="Calibri" panose="020F0502020204030204" pitchFamily="34" charset="0"/>
              </a:rPr>
              <a:t>	(b) Present the draft  paper in department seminar and in a conference. </a:t>
            </a:r>
          </a:p>
          <a:p>
            <a:pPr marL="0" indent="0" algn="just">
              <a:buNone/>
            </a:pPr>
            <a:r>
              <a:rPr lang="en-ZA" dirty="0">
                <a:latin typeface="Calibri" panose="020F0502020204030204" pitchFamily="34" charset="0"/>
                <a:ea typeface="Calibri" panose="020F0502020204030204" pitchFamily="34" charset="0"/>
              </a:rPr>
              <a:t>	(c) Use the comments from the seminar, conference to revise the paper.</a:t>
            </a:r>
          </a:p>
          <a:p>
            <a:pPr marL="0" indent="0" algn="just">
              <a:buNone/>
            </a:pPr>
            <a:r>
              <a:rPr lang="en-ZA" dirty="0">
                <a:latin typeface="Calibri" panose="020F0502020204030204" pitchFamily="34" charset="0"/>
                <a:ea typeface="Calibri" panose="020F0502020204030204" pitchFamily="34" charset="0"/>
              </a:rPr>
              <a:t>	 (d) Send to a journal for review for publication </a:t>
            </a:r>
          </a:p>
          <a:p>
            <a:pPr marL="0" indent="0" algn="just">
              <a:buNone/>
            </a:pPr>
            <a:r>
              <a:rPr lang="en-ZA" dirty="0">
                <a:latin typeface="Calibri" panose="020F0502020204030204" pitchFamily="34" charset="0"/>
                <a:ea typeface="Calibri" panose="020F0502020204030204" pitchFamily="34" charset="0"/>
              </a:rPr>
              <a:t>	(e) Revise and re-submit using the reviewers comments.  It is rare for a 	manuscript to  be accepted for 	publication without 	revision on first 	submission. </a:t>
            </a:r>
          </a:p>
          <a:p>
            <a:pPr marL="0" indent="0" algn="just">
              <a:buNone/>
            </a:pPr>
            <a:r>
              <a:rPr lang="en-ZA" dirty="0">
                <a:latin typeface="Calibri" panose="020F0502020204030204" pitchFamily="34" charset="0"/>
                <a:ea typeface="Calibri" panose="020F0502020204030204" pitchFamily="34" charset="0"/>
              </a:rPr>
              <a:t>	(f) Do not be discouraged if your paper gets rejected.  I doubt there is 	any researcher whose paper has not been rejected at some 	time in 	his/her career.</a:t>
            </a:r>
          </a:p>
          <a:p>
            <a:pPr marL="0" indent="0" algn="just">
              <a:buNone/>
            </a:pPr>
            <a:r>
              <a:rPr lang="en-ZA" dirty="0">
                <a:latin typeface="Calibri" panose="020F0502020204030204" pitchFamily="34" charset="0"/>
                <a:ea typeface="Calibri" panose="020F0502020204030204" pitchFamily="34" charset="0"/>
              </a:rPr>
              <a:t> 	(g) Revise the paper using the reviewers comments and send to another 	journal.</a:t>
            </a:r>
          </a:p>
          <a:p>
            <a:pPr marL="0" indent="0" algn="just">
              <a:buNone/>
            </a:pP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065828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ALWAYS EXERCISE RIGOUR IN YOUR RESEARCH</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314575"/>
            <a:ext cx="7729728" cy="4629150"/>
          </a:xfrm>
        </p:spPr>
        <p:txBody>
          <a:bodyPr>
            <a:normAutofit/>
          </a:bodyPr>
          <a:lstStyle/>
          <a:p>
            <a:pPr algn="just"/>
            <a:r>
              <a:rPr lang="en-ZA" dirty="0">
                <a:latin typeface="Calibri" panose="020F0502020204030204" pitchFamily="34" charset="0"/>
                <a:ea typeface="Calibri" panose="020F0502020204030204" pitchFamily="34" charset="0"/>
              </a:rPr>
              <a:t>Exercise rigour in your research. Rigour in research encompasses a number of things including:</a:t>
            </a:r>
          </a:p>
          <a:p>
            <a:pPr marL="342900" indent="-342900" algn="just">
              <a:buFont typeface="+mj-lt"/>
              <a:buAutoNum type="arabicPeriod"/>
            </a:pPr>
            <a:r>
              <a:rPr lang="en-ZA" dirty="0">
                <a:latin typeface="Calibri" panose="020F0502020204030204" pitchFamily="34" charset="0"/>
                <a:ea typeface="Calibri" panose="020F0502020204030204" pitchFamily="34" charset="0"/>
              </a:rPr>
              <a:t>The paper should be well structured.</a:t>
            </a:r>
          </a:p>
          <a:p>
            <a:pPr marL="342900" indent="-342900" algn="just">
              <a:buFont typeface="+mj-lt"/>
              <a:buAutoNum type="arabicPeriod"/>
            </a:pPr>
            <a:r>
              <a:rPr lang="en-ZA" dirty="0">
                <a:latin typeface="Calibri" panose="020F0502020204030204" pitchFamily="34" charset="0"/>
                <a:ea typeface="Calibri" panose="020F0502020204030204" pitchFamily="34" charset="0"/>
              </a:rPr>
              <a:t>The t</a:t>
            </a:r>
            <a:r>
              <a:rPr lang="en-ZA" sz="1800" dirty="0">
                <a:effectLst/>
                <a:latin typeface="Calibri" panose="020F0502020204030204" pitchFamily="34" charset="0"/>
                <a:ea typeface="Calibri" panose="020F0502020204030204" pitchFamily="34" charset="0"/>
              </a:rPr>
              <a:t>itle should be consistent with the objectives, data &amp; analysis.</a:t>
            </a:r>
          </a:p>
          <a:p>
            <a:pPr marL="342900" indent="-342900" algn="just">
              <a:buFont typeface="+mj-lt"/>
              <a:buAutoNum type="arabicPeriod"/>
            </a:pPr>
            <a:r>
              <a:rPr lang="en-ZA" dirty="0">
                <a:latin typeface="Calibri" panose="020F0502020204030204" pitchFamily="34" charset="0"/>
                <a:ea typeface="Calibri" panose="020F0502020204030204" pitchFamily="34" charset="0"/>
              </a:rPr>
              <a:t>The research problem statement should be well articulated.</a:t>
            </a:r>
          </a:p>
          <a:p>
            <a:pPr marL="342900" indent="-342900" algn="just">
              <a:buFont typeface="+mj-lt"/>
              <a:buAutoNum type="arabicPeriod"/>
            </a:pPr>
            <a:r>
              <a:rPr lang="en-ZA" dirty="0">
                <a:latin typeface="Calibri" panose="020F0502020204030204" pitchFamily="34" charset="0"/>
                <a:ea typeface="Calibri" panose="020F0502020204030204" pitchFamily="34" charset="0"/>
              </a:rPr>
              <a:t>The literature review should reveal gaps in previous studies on the issue. This contextualises the new knowledge the research will generate</a:t>
            </a:r>
          </a:p>
          <a:p>
            <a:pPr marL="342900" indent="-342900" algn="just">
              <a:buFont typeface="+mj-lt"/>
              <a:buAutoNum type="arabicPeriod"/>
            </a:pPr>
            <a:r>
              <a:rPr lang="en-ZA" sz="1800" dirty="0">
                <a:effectLst/>
                <a:latin typeface="Calibri" panose="020F0502020204030204" pitchFamily="34" charset="0"/>
                <a:ea typeface="Calibri" panose="020F0502020204030204" pitchFamily="34" charset="0"/>
              </a:rPr>
              <a:t>The research </a:t>
            </a:r>
            <a:r>
              <a:rPr lang="en-ZA" dirty="0">
                <a:latin typeface="Calibri" panose="020F0502020204030204" pitchFamily="34" charset="0"/>
                <a:ea typeface="Calibri" panose="020F0502020204030204" pitchFamily="34" charset="0"/>
              </a:rPr>
              <a:t>objectives should be stated </a:t>
            </a:r>
            <a:r>
              <a:rPr lang="en-GB" sz="1800" dirty="0">
                <a:effectLst/>
                <a:latin typeface="Calibri" panose="020F0502020204030204" pitchFamily="34" charset="0"/>
                <a:ea typeface="Calibri" panose="020F0502020204030204" pitchFamily="34" charset="0"/>
                <a:cs typeface="Arial" panose="020B0604020202020204" pitchFamily="34" charset="0"/>
              </a:rPr>
              <a:t>unambiguously, specific, and measurable as well as  linkable to the study methods.</a:t>
            </a:r>
          </a:p>
          <a:p>
            <a:pPr marL="342900" indent="-342900" algn="just">
              <a:buFont typeface="+mj-lt"/>
              <a:buAutoNum type="arabicPeriod"/>
            </a:pP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009059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ALWAYS HAVE RIGOUR IN YOUR RESEARCH (</a:t>
            </a:r>
            <a:r>
              <a:rPr lang="en-ZA" dirty="0" err="1"/>
              <a:t>Contd</a:t>
            </a:r>
            <a:r>
              <a:rPr lang="en-ZA" dirty="0"/>
              <a: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314575"/>
            <a:ext cx="7729728" cy="4629150"/>
          </a:xfrm>
        </p:spPr>
        <p:txBody>
          <a:bodyPr>
            <a:normAutofit/>
          </a:bodyPr>
          <a:lstStyle/>
          <a:p>
            <a:pPr marL="342900" indent="-342900" algn="just">
              <a:buAutoNum type="arabicPeriod" startAt="6"/>
            </a:pPr>
            <a:r>
              <a:rPr lang="en-ZA" dirty="0">
                <a:latin typeface="Calibri" panose="020F0502020204030204" pitchFamily="34" charset="0"/>
                <a:ea typeface="Calibri" panose="020F0502020204030204" pitchFamily="34" charset="0"/>
              </a:rPr>
              <a:t>Full details of the data and methods utilised should be provided.</a:t>
            </a:r>
          </a:p>
          <a:p>
            <a:pPr marL="342900" indent="-342900" algn="just">
              <a:buAutoNum type="arabicPeriod" startAt="6"/>
            </a:pPr>
            <a:r>
              <a:rPr lang="en-ZA" dirty="0">
                <a:latin typeface="Calibri" panose="020F0502020204030204" pitchFamily="34" charset="0"/>
                <a:ea typeface="Calibri" panose="020F0502020204030204" pitchFamily="34" charset="0"/>
                <a:cs typeface="Arial" panose="020B0604020202020204" pitchFamily="34" charset="0"/>
              </a:rPr>
              <a:t>The results s</a:t>
            </a:r>
            <a:r>
              <a:rPr lang="en-GB" dirty="0" err="1">
                <a:latin typeface="Calibri" panose="020F0502020204030204" pitchFamily="34" charset="0"/>
                <a:ea typeface="Calibri" panose="020F0502020204030204" pitchFamily="34" charset="0"/>
                <a:cs typeface="Arial" panose="020B0604020202020204" pitchFamily="34" charset="0"/>
              </a:rPr>
              <a:t>hould</a:t>
            </a:r>
            <a:r>
              <a:rPr lang="en-GB" dirty="0">
                <a:latin typeface="Calibri" panose="020F0502020204030204" pitchFamily="34" charset="0"/>
                <a:ea typeface="Calibri" panose="020F0502020204030204" pitchFamily="34" charset="0"/>
                <a:cs typeface="Arial" panose="020B0604020202020204" pitchFamily="34" charset="0"/>
              </a:rPr>
              <a:t> be </a:t>
            </a:r>
            <a:r>
              <a:rPr lang="en-GB" sz="1800" dirty="0">
                <a:effectLst/>
                <a:latin typeface="Calibri" panose="020F0502020204030204" pitchFamily="34" charset="0"/>
                <a:ea typeface="Calibri" panose="020F0502020204030204" pitchFamily="34" charset="0"/>
                <a:cs typeface="Arial" panose="020B0604020202020204" pitchFamily="34" charset="0"/>
              </a:rPr>
              <a:t> aligned with the research objectives. Interpretation of the results should be conveyed in a meaningful and non-technical manner even in a highly technical research.</a:t>
            </a:r>
          </a:p>
          <a:p>
            <a:pPr marL="342900" indent="-342900" algn="just">
              <a:buAutoNum type="arabicPeriod" startAt="6"/>
            </a:pPr>
            <a:r>
              <a:rPr lang="en-GB" dirty="0">
                <a:latin typeface="Calibri" panose="020F0502020204030204" pitchFamily="34" charset="0"/>
                <a:ea typeface="Calibri" panose="020F0502020204030204" pitchFamily="34" charset="0"/>
                <a:cs typeface="Arial" panose="020B0604020202020204" pitchFamily="34" charset="0"/>
              </a:rPr>
              <a:t>Maintain academic integrity. Avoid plagiarism.</a:t>
            </a:r>
            <a:endParaRPr lang="en-ZA" dirty="0">
              <a:latin typeface="Calibri" panose="020F0502020204030204" pitchFamily="34" charset="0"/>
              <a:ea typeface="Calibri" panose="020F0502020204030204" pitchFamily="34" charset="0"/>
            </a:endParaRPr>
          </a:p>
          <a:p>
            <a:pPr marL="342900" indent="-342900" algn="just">
              <a:buFont typeface="+mj-lt"/>
              <a:buAutoNum type="arabicPeriod"/>
            </a:pP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93394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Where to publish to have impact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314575"/>
            <a:ext cx="7729728" cy="4629150"/>
          </a:xfrm>
        </p:spPr>
        <p:txBody>
          <a:bodyPr>
            <a:normAutofit/>
          </a:bodyPr>
          <a:lstStyle/>
          <a:p>
            <a:pPr algn="just"/>
            <a:r>
              <a:rPr lang="en-ZA" sz="1800" dirty="0">
                <a:effectLst/>
                <a:latin typeface="Calibri" panose="020F0502020204030204" pitchFamily="34" charset="0"/>
                <a:ea typeface="Calibri" panose="020F0502020204030204" pitchFamily="34" charset="0"/>
              </a:rPr>
              <a:t>Avoid predatory journals.</a:t>
            </a:r>
          </a:p>
          <a:p>
            <a:pPr algn="just"/>
            <a:r>
              <a:rPr lang="en-ZA" dirty="0">
                <a:latin typeface="Calibri" panose="020F0502020204030204" pitchFamily="34" charset="0"/>
                <a:ea typeface="Calibri" panose="020F0502020204030204" pitchFamily="34" charset="0"/>
              </a:rPr>
              <a:t>Target high impact journals (impact factor &gt;= 1.0)</a:t>
            </a:r>
          </a:p>
          <a:p>
            <a:pPr algn="just"/>
            <a:r>
              <a:rPr lang="en-ZA" sz="1800" dirty="0">
                <a:effectLst/>
                <a:latin typeface="Calibri" panose="020F0502020204030204" pitchFamily="34" charset="0"/>
                <a:ea typeface="Calibri" panose="020F0502020204030204" pitchFamily="34" charset="0"/>
              </a:rPr>
              <a:t>Quantify vs Quality.  Avoid re-cycling of previous publications. At some stage, quantity matters, to enable one move up the academic ladder but ultimately it is the quality of the paper that matters</a:t>
            </a:r>
            <a:r>
              <a:rPr lang="en-ZA" dirty="0">
                <a:latin typeface="Calibri" panose="020F0502020204030204" pitchFamily="34" charset="0"/>
                <a:ea typeface="Calibri" panose="020F0502020204030204" pitchFamily="34" charset="0"/>
              </a:rPr>
              <a:t> in producing impact.</a:t>
            </a:r>
            <a:endParaRPr lang="en-ZA" sz="1800" dirty="0">
              <a:effectLst/>
              <a:latin typeface="Calibri" panose="020F0502020204030204" pitchFamily="34" charset="0"/>
              <a:ea typeface="Calibri" panose="020F0502020204030204" pitchFamily="34" charset="0"/>
            </a:endParaRPr>
          </a:p>
          <a:p>
            <a:pPr marL="0" indent="0" algn="just">
              <a:buNone/>
            </a:pP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84388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ASSESSING RESEARCH IMPACT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314575"/>
            <a:ext cx="7729728" cy="4629150"/>
          </a:xfrm>
        </p:spPr>
        <p:txBody>
          <a:bodyPr>
            <a:normAutofit/>
          </a:bodyPr>
          <a:lstStyle/>
          <a:p>
            <a:pPr algn="just"/>
            <a:r>
              <a:rPr lang="en-ZA" dirty="0">
                <a:latin typeface="Calibri" panose="020F0502020204030204" pitchFamily="34" charset="0"/>
                <a:ea typeface="Calibri" panose="020F0502020204030204" pitchFamily="34" charset="0"/>
              </a:rPr>
              <a:t>Research impact is difficult to assess fully but there are some pointers. See for example </a:t>
            </a:r>
            <a:r>
              <a:rPr lang="en-ZA" dirty="0">
                <a:latin typeface="Calibri" panose="020F0502020204030204" pitchFamily="34" charset="0"/>
                <a:ea typeface="Calibri" panose="020F0502020204030204" pitchFamily="34" charset="0"/>
                <a:cs typeface="Arial" panose="020B0604020202020204" pitchFamily="34" charset="0"/>
              </a:rPr>
              <a:t>Davis</a:t>
            </a:r>
            <a:r>
              <a:rPr lang="en-ZA" sz="1800" dirty="0">
                <a:effectLst/>
                <a:latin typeface="Calibri" panose="020F0502020204030204" pitchFamily="34" charset="0"/>
                <a:ea typeface="Calibri" panose="020F0502020204030204" pitchFamily="34" charset="0"/>
                <a:cs typeface="Arial" panose="020B0604020202020204" pitchFamily="34" charset="0"/>
              </a:rPr>
              <a:t> et al (2005). Pertinent considerations in assessing research impact include:</a:t>
            </a:r>
            <a:endParaRPr lang="en-ZA" dirty="0">
              <a:latin typeface="Calibri" panose="020F0502020204030204" pitchFamily="34" charset="0"/>
              <a:ea typeface="Calibri" panose="020F0502020204030204" pitchFamily="34" charset="0"/>
            </a:endParaRPr>
          </a:p>
          <a:p>
            <a:pPr marL="342900" indent="-342900" algn="just">
              <a:buFont typeface="+mj-lt"/>
              <a:buAutoNum type="arabicPeriod"/>
            </a:pPr>
            <a:r>
              <a:rPr lang="en-ZA" dirty="0">
                <a:latin typeface="Calibri" panose="020F0502020204030204" pitchFamily="34" charset="0"/>
                <a:ea typeface="Calibri" panose="020F0502020204030204" pitchFamily="34" charset="0"/>
              </a:rPr>
              <a:t>Who are the users of your research findings? (community, academia – citations, impact factor of journals where research is published, several indexes available for assessing individual research impact: google </a:t>
            </a:r>
            <a:r>
              <a:rPr lang="en-ZA" dirty="0" err="1">
                <a:latin typeface="Calibri" panose="020F0502020204030204" pitchFamily="34" charset="0"/>
                <a:ea typeface="Calibri" panose="020F0502020204030204" pitchFamily="34" charset="0"/>
              </a:rPr>
              <a:t>schorlar</a:t>
            </a:r>
            <a:r>
              <a:rPr lang="en-ZA" dirty="0">
                <a:latin typeface="Calibri" panose="020F0502020204030204" pitchFamily="34" charset="0"/>
                <a:ea typeface="Calibri" panose="020F0502020204030204" pitchFamily="34" charset="0"/>
              </a:rPr>
              <a:t>, H-I index etc).</a:t>
            </a:r>
          </a:p>
          <a:p>
            <a:pPr marL="342900" indent="-342900" algn="just">
              <a:buFont typeface="+mj-lt"/>
              <a:buAutoNum type="arabicPeriod"/>
            </a:pPr>
            <a:r>
              <a:rPr lang="en-ZA" dirty="0">
                <a:latin typeface="Calibri" panose="020F0502020204030204" pitchFamily="34" charset="0"/>
                <a:ea typeface="Calibri" panose="020F0502020204030204" pitchFamily="34" charset="0"/>
              </a:rPr>
              <a:t>Have your research findings resulted in any change in any sphere of society/your discipline? (e.g. policy changes, interventions to achieve a set of goals).</a:t>
            </a:r>
          </a:p>
          <a:p>
            <a:pPr marL="342900" indent="-342900" algn="just">
              <a:buFont typeface="+mj-lt"/>
              <a:buAutoNum type="arabicPeriod"/>
            </a:pPr>
            <a:r>
              <a:rPr lang="en-ZA" dirty="0">
                <a:latin typeface="Calibri" panose="020F0502020204030204" pitchFamily="34" charset="0"/>
                <a:ea typeface="Calibri" panose="020F0502020204030204" pitchFamily="34" charset="0"/>
              </a:rPr>
              <a:t>Has the community benefited in any way from your research findings?</a:t>
            </a:r>
          </a:p>
          <a:p>
            <a:pPr marL="342900" indent="-342900" algn="just">
              <a:buFont typeface="+mj-lt"/>
              <a:buAutoNum type="arabicPeriod"/>
            </a:pPr>
            <a:r>
              <a:rPr lang="en-ZA" dirty="0">
                <a:latin typeface="Calibri" panose="020F0502020204030204" pitchFamily="34" charset="0"/>
                <a:ea typeface="Calibri" panose="020F0502020204030204" pitchFamily="34" charset="0"/>
              </a:rPr>
              <a:t>How many patent awards have resulted from your research?</a:t>
            </a:r>
          </a:p>
          <a:p>
            <a:pPr marL="0" indent="0" algn="just">
              <a:buNone/>
            </a:pPr>
            <a:r>
              <a:rPr lang="en-ZA" sz="1800" dirty="0">
                <a:effectLst/>
                <a:latin typeface="Calibri" panose="020F050202020403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98829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21842"/>
            <a:ext cx="7729728" cy="1188720"/>
          </a:xfrm>
        </p:spPr>
        <p:txBody>
          <a:bodyPr/>
          <a:lstStyle/>
          <a:p>
            <a:r>
              <a:rPr lang="en-ZA" dirty="0" err="1"/>
              <a:t>sUMMARY</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314575"/>
            <a:ext cx="7729728" cy="4629150"/>
          </a:xfrm>
        </p:spPr>
        <p:txBody>
          <a:bodyPr>
            <a:normAutofit/>
          </a:bodyPr>
          <a:lstStyle/>
          <a:p>
            <a:pPr marL="0" indent="0" algn="just">
              <a:buNone/>
            </a:pPr>
            <a:r>
              <a:rPr lang="en-ZA" dirty="0">
                <a:latin typeface="Calibri" panose="020F0502020204030204" pitchFamily="34" charset="0"/>
                <a:ea typeface="Calibri" panose="020F0502020204030204" pitchFamily="34" charset="0"/>
              </a:rPr>
              <a:t>In summary:</a:t>
            </a:r>
          </a:p>
          <a:p>
            <a:pPr algn="just"/>
            <a:r>
              <a:rPr lang="en-ZA" dirty="0">
                <a:latin typeface="Calibri" panose="020F0502020204030204" pitchFamily="34" charset="0"/>
                <a:ea typeface="Calibri" panose="020F0502020204030204" pitchFamily="34" charset="0"/>
              </a:rPr>
              <a:t>Have passion for research.</a:t>
            </a:r>
          </a:p>
          <a:p>
            <a:pPr algn="just"/>
            <a:r>
              <a:rPr lang="en-ZA" dirty="0">
                <a:latin typeface="Calibri" panose="020F0502020204030204" pitchFamily="34" charset="0"/>
                <a:ea typeface="Calibri" panose="020F0502020204030204" pitchFamily="34" charset="0"/>
              </a:rPr>
              <a:t>Identify and focus on own niche area in research.</a:t>
            </a:r>
          </a:p>
          <a:p>
            <a:pPr algn="just"/>
            <a:r>
              <a:rPr lang="en-ZA" dirty="0">
                <a:latin typeface="Calibri" panose="020F0502020204030204" pitchFamily="34" charset="0"/>
                <a:ea typeface="Calibri" panose="020F0502020204030204" pitchFamily="34" charset="0"/>
              </a:rPr>
              <a:t>Avoid replicative research and focus on original/problem solving research.</a:t>
            </a:r>
          </a:p>
          <a:p>
            <a:pPr algn="just"/>
            <a:r>
              <a:rPr lang="en-ZA" dirty="0">
                <a:latin typeface="Calibri" panose="020F0502020204030204" pitchFamily="34" charset="0"/>
                <a:ea typeface="Calibri" panose="020F0502020204030204" pitchFamily="34" charset="0"/>
              </a:rPr>
              <a:t>Avoid over flogged areas of research.</a:t>
            </a:r>
          </a:p>
          <a:p>
            <a:pPr algn="just"/>
            <a:r>
              <a:rPr lang="en-ZA" dirty="0">
                <a:latin typeface="Calibri" panose="020F0502020204030204" pitchFamily="34" charset="0"/>
                <a:ea typeface="Calibri" panose="020F0502020204030204" pitchFamily="34" charset="0"/>
              </a:rPr>
              <a:t>Don’t be driven by western research agenda.</a:t>
            </a:r>
          </a:p>
          <a:p>
            <a:pPr algn="just"/>
            <a:r>
              <a:rPr lang="en-ZA" dirty="0">
                <a:latin typeface="Calibri" panose="020F0502020204030204" pitchFamily="34" charset="0"/>
                <a:ea typeface="Calibri" panose="020F0502020204030204" pitchFamily="34" charset="0"/>
              </a:rPr>
              <a:t>Do not take short cuts in your research.  Recognise research is a process and takes a lot of time.</a:t>
            </a:r>
          </a:p>
          <a:p>
            <a:pPr algn="just"/>
            <a:r>
              <a:rPr lang="en-ZA" dirty="0">
                <a:latin typeface="Calibri" panose="020F0502020204030204" pitchFamily="34" charset="0"/>
                <a:ea typeface="Calibri" panose="020F0502020204030204" pitchFamily="34" charset="0"/>
              </a:rPr>
              <a:t>Exercise rigour  in your research.</a:t>
            </a:r>
          </a:p>
          <a:p>
            <a:pPr algn="just"/>
            <a:r>
              <a:rPr lang="en-ZA" dirty="0">
                <a:latin typeface="Calibri" panose="020F0502020204030204" pitchFamily="34" charset="0"/>
                <a:ea typeface="Calibri" panose="020F0502020204030204" pitchFamily="34" charset="0"/>
              </a:rPr>
              <a:t>Avoid publishing in predatory journals and focus on high impact journals.</a:t>
            </a:r>
          </a:p>
          <a:p>
            <a:pPr algn="just"/>
            <a:endParaRPr lang="en-ZA" dirty="0">
              <a:latin typeface="Calibri" panose="020F0502020204030204" pitchFamily="34" charset="0"/>
              <a:ea typeface="Calibri" panose="020F0502020204030204" pitchFamily="34" charset="0"/>
            </a:endParaRPr>
          </a:p>
          <a:p>
            <a:pPr algn="just"/>
            <a:endParaRPr lang="en-ZA" dirty="0">
              <a:latin typeface="Calibri" panose="020F0502020204030204" pitchFamily="34" charset="0"/>
              <a:ea typeface="Calibri" panose="020F0502020204030204" pitchFamily="34" charset="0"/>
            </a:endParaRPr>
          </a:p>
          <a:p>
            <a:pPr algn="just"/>
            <a:endParaRPr lang="en-ZA" dirty="0">
              <a:latin typeface="Calibri" panose="020F0502020204030204" pitchFamily="34" charset="0"/>
              <a:ea typeface="Calibri" panose="020F0502020204030204" pitchFamily="34" charset="0"/>
            </a:endParaRPr>
          </a:p>
          <a:p>
            <a:pPr algn="just"/>
            <a:endParaRPr lang="en-ZA" dirty="0">
              <a:latin typeface="Calibri" panose="020F0502020204030204" pitchFamily="34" charset="0"/>
              <a:ea typeface="Calibri" panose="020F0502020204030204" pitchFamily="34" charset="0"/>
            </a:endParaRPr>
          </a:p>
          <a:p>
            <a:pPr algn="just"/>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54940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references</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437639"/>
            <a:ext cx="7729728" cy="4629150"/>
          </a:xfrm>
        </p:spPr>
        <p:txBody>
          <a:bodyPr>
            <a:normAutofit/>
          </a:bodyPr>
          <a:lstStyle/>
          <a:p>
            <a:pPr algn="just"/>
            <a:r>
              <a:rPr lang="en-GB" dirty="0">
                <a:solidFill>
                  <a:schemeClr val="tx1"/>
                </a:solidFill>
                <a:hlinkClick r:id="rId2">
                  <a:extLst>
                    <a:ext uri="{A12FA001-AC4F-418D-AE19-62706E023703}">
                      <ahyp:hlinkClr xmlns:ahyp="http://schemas.microsoft.com/office/drawing/2018/hyperlinkcolor" val="tx"/>
                    </a:ext>
                  </a:extLst>
                </a:hlinkClick>
              </a:rPr>
              <a:t>Charles Sturt University (2021). Research impact - Research (csu.edu.au)</a:t>
            </a:r>
            <a:endParaRPr lang="en-GB" dirty="0">
              <a:solidFill>
                <a:schemeClr val="tx1"/>
              </a:solidFill>
            </a:endParaRPr>
          </a:p>
          <a:p>
            <a:pPr algn="just"/>
            <a:r>
              <a:rPr lang="en-GB" sz="1800" dirty="0">
                <a:effectLst/>
                <a:latin typeface="Calibri" panose="020F0502020204030204" pitchFamily="34" charset="0"/>
                <a:ea typeface="Calibri" panose="020F0502020204030204" pitchFamily="34" charset="0"/>
              </a:rPr>
              <a:t>Davis, H., </a:t>
            </a:r>
            <a:r>
              <a:rPr lang="en-GB" dirty="0">
                <a:latin typeface="Calibri" panose="020F0502020204030204" pitchFamily="34" charset="0"/>
                <a:ea typeface="Calibri" panose="020F0502020204030204" pitchFamily="34" charset="0"/>
              </a:rPr>
              <a:t>Nutley, S., Walter, I., 2005. Approaches to assessing the non-academic impact of social science research.  Report of the ESRC Symposium on Assessing the Non-academic impact of Research, 12/13 May.</a:t>
            </a: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718629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1089398"/>
            <a:ext cx="7729728" cy="1188720"/>
          </a:xfrm>
        </p:spPr>
        <p:txBody>
          <a:bodyPr>
            <a:normAutofit/>
          </a:bodyPr>
          <a:lstStyle/>
          <a:p>
            <a:r>
              <a:rPr lang="en-ZA" dirty="0"/>
              <a:t>Thank you. </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666619"/>
            <a:ext cx="7729728" cy="4029456"/>
          </a:xfrm>
        </p:spPr>
        <p:txBody>
          <a:bodyPr>
            <a:normAutofit/>
          </a:bodyPr>
          <a:lstStyle/>
          <a:p>
            <a:pPr marL="0" indent="0" algn="just">
              <a:buNone/>
            </a:pPr>
            <a:endParaRPr lang="en-ZA" b="1" dirty="0">
              <a:latin typeface="Calibri" panose="020F0502020204030204" pitchFamily="34" charset="0"/>
              <a:cs typeface="Times New Roman" panose="02020603050405020304" pitchFamily="18" charset="0"/>
            </a:endParaRPr>
          </a:p>
          <a:p>
            <a:pPr algn="just"/>
            <a:endParaRPr lang="en-ZA" dirty="0">
              <a:latin typeface="Calibri" panose="020F0502020204030204" pitchFamily="34" charset="0"/>
              <a:cs typeface="Times New Roman" panose="02020603050405020304" pitchFamily="18" charset="0"/>
            </a:endParaRPr>
          </a:p>
          <a:p>
            <a:pPr marL="0" indent="0" algn="just">
              <a:buNone/>
            </a:pPr>
            <a:r>
              <a:rPr lang="en-ZA" dirty="0">
                <a:latin typeface="Calibri" panose="020F0502020204030204" pitchFamily="34" charset="0"/>
                <a:cs typeface="Times New Roman" panose="02020603050405020304" pitchFamily="18" charset="0"/>
              </a:rPr>
              <a:t> </a:t>
            </a:r>
          </a:p>
          <a:p>
            <a:pPr marL="0" indent="0" algn="just">
              <a:buNone/>
            </a:pPr>
            <a:endParaRPr lang="en-ZA" b="1" dirty="0">
              <a:latin typeface="Calibri" panose="020F0502020204030204" pitchFamily="34" charset="0"/>
              <a:cs typeface="Times New Roman" panose="02020603050405020304" pitchFamily="18" charset="0"/>
            </a:endParaRPr>
          </a:p>
          <a:p>
            <a:pPr algn="just"/>
            <a:endParaRPr lang="en-ZA" b="1" dirty="0">
              <a:latin typeface="Calibri" panose="020F0502020204030204" pitchFamily="34" charset="0"/>
              <a:cs typeface="Times New Roman" panose="02020603050405020304" pitchFamily="18" charset="0"/>
            </a:endParaRPr>
          </a:p>
          <a:p>
            <a:pPr marL="0" indent="0" algn="just">
              <a:buNone/>
            </a:pPr>
            <a:endParaRPr lang="en-ZA" b="1" dirty="0">
              <a:latin typeface="Calibri" panose="020F0502020204030204" pitchFamily="34" charset="0"/>
              <a:cs typeface="Times New Roman" panose="02020603050405020304" pitchFamily="18" charset="0"/>
            </a:endParaRPr>
          </a:p>
          <a:p>
            <a:pPr marL="0" indent="0" algn="just">
              <a:buNone/>
            </a:pPr>
            <a:endParaRPr lang="en-ZA" b="1" dirty="0">
              <a:latin typeface="Calibri" panose="020F0502020204030204" pitchFamily="34" charset="0"/>
              <a:cs typeface="Times New Roman" panose="02020603050405020304" pitchFamily="18" charset="0"/>
            </a:endParaRPr>
          </a:p>
          <a:p>
            <a:pPr marL="0" indent="0" algn="just">
              <a:buNone/>
            </a:pPr>
            <a:endParaRPr lang="en-ZA" b="1" dirty="0">
              <a:latin typeface="Calibri" panose="020F0502020204030204" pitchFamily="34" charset="0"/>
              <a:cs typeface="Times New Roman" panose="02020603050405020304" pitchFamily="18" charset="0"/>
            </a:endParaRPr>
          </a:p>
          <a:p>
            <a:pPr marL="0" indent="0" algn="just">
              <a:buNone/>
            </a:pPr>
            <a:endParaRPr lang="en-GB" dirty="0"/>
          </a:p>
        </p:txBody>
      </p:sp>
    </p:spTree>
    <p:extLst>
      <p:ext uri="{BB962C8B-B14F-4D97-AF65-F5344CB8AC3E}">
        <p14:creationId xmlns:p14="http://schemas.microsoft.com/office/powerpoint/2010/main" val="1635322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PREAMBLE</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466975"/>
            <a:ext cx="7729728" cy="4200525"/>
          </a:xfrm>
        </p:spPr>
        <p:txBody>
          <a:bodyPr>
            <a:normAutofit/>
          </a:bodyPr>
          <a:lstStyle/>
          <a:p>
            <a:pPr algn="just"/>
            <a:endParaRPr lang="en-ZA" sz="1800" dirty="0">
              <a:effectLst/>
              <a:latin typeface="Calibri" panose="020F0502020204030204" pitchFamily="34" charset="0"/>
              <a:ea typeface="Calibri" panose="020F0502020204030204" pitchFamily="34" charset="0"/>
            </a:endParaRPr>
          </a:p>
          <a:p>
            <a:pPr algn="just"/>
            <a:r>
              <a:rPr lang="en-ZA" dirty="0">
                <a:latin typeface="Calibri" panose="020F0502020204030204" pitchFamily="34" charset="0"/>
                <a:ea typeface="Calibri" panose="020F0502020204030204" pitchFamily="34" charset="0"/>
              </a:rPr>
              <a:t>This presentation provides a blue print for young academics to achieve research impact.</a:t>
            </a:r>
          </a:p>
          <a:p>
            <a:pPr algn="just"/>
            <a:r>
              <a:rPr lang="en-ZA" sz="1800" dirty="0">
                <a:effectLst/>
                <a:latin typeface="Calibri" panose="020F0502020204030204" pitchFamily="34" charset="0"/>
                <a:ea typeface="Calibri" panose="020F0502020204030204" pitchFamily="34" charset="0"/>
              </a:rPr>
              <a:t>A core </a:t>
            </a:r>
            <a:r>
              <a:rPr lang="en-ZA" dirty="0">
                <a:latin typeface="Calibri" panose="020F0502020204030204" pitchFamily="34" charset="0"/>
                <a:ea typeface="Calibri" panose="020F0502020204030204" pitchFamily="34" charset="0"/>
              </a:rPr>
              <a:t>mandate in academia is research.</a:t>
            </a:r>
          </a:p>
          <a:p>
            <a:pPr algn="just"/>
            <a:r>
              <a:rPr lang="en-ZA" dirty="0">
                <a:latin typeface="Calibri" panose="020F0502020204030204" pitchFamily="34" charset="0"/>
                <a:ea typeface="Calibri" panose="020F0502020204030204" pitchFamily="34" charset="0"/>
              </a:rPr>
              <a:t>R</a:t>
            </a:r>
            <a:r>
              <a:rPr lang="en-ZA" sz="1800" dirty="0">
                <a:effectLst/>
                <a:latin typeface="Calibri" panose="020F0502020204030204" pitchFamily="34" charset="0"/>
                <a:ea typeface="Calibri" panose="020F0502020204030204" pitchFamily="34" charset="0"/>
              </a:rPr>
              <a:t>esearch should make impact.</a:t>
            </a: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737368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WHAT IS RESEARCH IMPACT?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466975"/>
            <a:ext cx="7729728" cy="4200525"/>
          </a:xfrm>
        </p:spPr>
        <p:txBody>
          <a:bodyPr>
            <a:normAutofit/>
          </a:bodyPr>
          <a:lstStyle/>
          <a:p>
            <a:pPr algn="just"/>
            <a:r>
              <a:rPr lang="en-ZA" dirty="0">
                <a:latin typeface="Calibri" panose="020F0502020204030204" pitchFamily="34" charset="0"/>
                <a:ea typeface="Calibri" panose="020F0502020204030204" pitchFamily="34" charset="0"/>
              </a:rPr>
              <a:t>According to Charles Sturt University, “research impact is the demonstrable contribution that research makes to the economy, society, culture, national security, public policy services, health, the environment, or quality of life beyond contributions to academia”. </a:t>
            </a:r>
          </a:p>
          <a:p>
            <a:pPr algn="just"/>
            <a:endParaRPr lang="en-ZA" sz="1800" dirty="0">
              <a:effectLst/>
              <a:latin typeface="Calibri" panose="020F0502020204030204" pitchFamily="34" charset="0"/>
              <a:ea typeface="Calibri" panose="020F0502020204030204" pitchFamily="34" charset="0"/>
            </a:endParaRPr>
          </a:p>
          <a:p>
            <a:pPr algn="just"/>
            <a:r>
              <a:rPr lang="en-ZA" dirty="0">
                <a:latin typeface="Calibri" panose="020F0502020204030204" pitchFamily="34" charset="0"/>
                <a:ea typeface="Calibri" panose="020F0502020204030204" pitchFamily="34" charset="0"/>
              </a:rPr>
              <a:t>The following suggestions may be useful in planning  research to achieve impact.</a:t>
            </a: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967735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Identify A niche area FOR OWN RESEARCH</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466975"/>
            <a:ext cx="7729728" cy="4391025"/>
          </a:xfrm>
        </p:spPr>
        <p:txBody>
          <a:bodyPr>
            <a:normAutofit/>
          </a:bodyPr>
          <a:lstStyle/>
          <a:p>
            <a:pPr algn="just"/>
            <a:r>
              <a:rPr lang="en-ZA" dirty="0">
                <a:latin typeface="Calibri" panose="020F0502020204030204" pitchFamily="34" charset="0"/>
                <a:ea typeface="Calibri" panose="020F0502020204030204" pitchFamily="34" charset="0"/>
              </a:rPr>
              <a:t>As a guiding principle, avoid being  Jack of all trades and master of none. </a:t>
            </a:r>
          </a:p>
          <a:p>
            <a:pPr algn="just"/>
            <a:r>
              <a:rPr lang="en-ZA" dirty="0">
                <a:latin typeface="Calibri" panose="020F0502020204030204" pitchFamily="34" charset="0"/>
                <a:ea typeface="Calibri" panose="020F0502020204030204" pitchFamily="34" charset="0"/>
              </a:rPr>
              <a:t>That means, avoid being a generalist. Strive to be a specialist.  Some researchers go  where ever the wind blows. It is unlikely that a generalist would make much impact in his/her research .</a:t>
            </a:r>
          </a:p>
          <a:p>
            <a:pPr algn="just"/>
            <a:r>
              <a:rPr lang="en-ZA" dirty="0">
                <a:latin typeface="Calibri" panose="020F0502020204030204" pitchFamily="34" charset="0"/>
                <a:ea typeface="Calibri" panose="020F0502020204030204" pitchFamily="34" charset="0"/>
              </a:rPr>
              <a:t>Identify a niche area within your discipline for research and remain focused on this niche area. With time, you will eventually be recognised locally and intentionally as an authority in that area or research. </a:t>
            </a:r>
          </a:p>
          <a:p>
            <a:pPr marL="0" indent="0" algn="just">
              <a:buNone/>
            </a:pP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643061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Replicative vs original/problem solving research</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295525"/>
            <a:ext cx="7729728" cy="4114800"/>
          </a:xfrm>
        </p:spPr>
        <p:txBody>
          <a:bodyPr>
            <a:normAutofit/>
          </a:bodyPr>
          <a:lstStyle/>
          <a:p>
            <a:pPr algn="just"/>
            <a:r>
              <a:rPr lang="en-ZA" dirty="0">
                <a:latin typeface="Calibri" panose="020F0502020204030204" pitchFamily="34" charset="0"/>
                <a:ea typeface="Calibri" panose="020F0502020204030204" pitchFamily="34" charset="0"/>
              </a:rPr>
              <a:t>Avoid replicative research i.e. replicating what other researchers have done. </a:t>
            </a:r>
          </a:p>
          <a:p>
            <a:pPr algn="just"/>
            <a:r>
              <a:rPr lang="en-ZA" sz="1800" dirty="0">
                <a:effectLst/>
                <a:latin typeface="Calibri" panose="020F0502020204030204" pitchFamily="34" charset="0"/>
                <a:ea typeface="Calibri" panose="020F0502020204030204" pitchFamily="34" charset="0"/>
              </a:rPr>
              <a:t>Nothing wrong in re</a:t>
            </a:r>
            <a:r>
              <a:rPr lang="en-ZA" dirty="0">
                <a:latin typeface="Calibri" panose="020F0502020204030204" pitchFamily="34" charset="0"/>
                <a:ea typeface="Calibri" panose="020F0502020204030204" pitchFamily="34" charset="0"/>
              </a:rPr>
              <a:t>plicative research but replicative research  produces little impact.</a:t>
            </a:r>
          </a:p>
          <a:p>
            <a:pPr algn="just"/>
            <a:r>
              <a:rPr lang="en-ZA" sz="1800" dirty="0">
                <a:effectLst/>
                <a:latin typeface="Calibri" panose="020F0502020204030204" pitchFamily="34" charset="0"/>
                <a:ea typeface="Calibri" panose="020F0502020204030204" pitchFamily="34" charset="0"/>
              </a:rPr>
              <a:t>Scientific journals are usually more interested in original/problem solving res</a:t>
            </a:r>
            <a:r>
              <a:rPr lang="en-ZA" dirty="0">
                <a:latin typeface="Calibri" panose="020F0502020204030204" pitchFamily="34" charset="0"/>
                <a:ea typeface="Calibri" panose="020F0502020204030204" pitchFamily="34" charset="0"/>
              </a:rPr>
              <a:t>earch  i.e. research that produces new knowledge.</a:t>
            </a:r>
          </a:p>
          <a:p>
            <a:pPr algn="just"/>
            <a:r>
              <a:rPr lang="en-ZA" dirty="0">
                <a:latin typeface="Calibri" panose="020F0502020204030204" pitchFamily="34" charset="0"/>
                <a:ea typeface="Calibri" panose="020F0502020204030204" pitchFamily="34" charset="0"/>
              </a:rPr>
              <a:t>I h</a:t>
            </a:r>
            <a:r>
              <a:rPr lang="en-ZA" sz="1800" dirty="0">
                <a:effectLst/>
                <a:latin typeface="Calibri" panose="020F0502020204030204" pitchFamily="34" charset="0"/>
                <a:ea typeface="Calibri" panose="020F0502020204030204" pitchFamily="34" charset="0"/>
              </a:rPr>
              <a:t>ave often </a:t>
            </a:r>
            <a:r>
              <a:rPr lang="en-ZA" dirty="0">
                <a:latin typeface="Calibri" panose="020F0502020204030204" pitchFamily="34" charset="0"/>
                <a:ea typeface="Calibri" panose="020F0502020204030204" pitchFamily="34" charset="0"/>
              </a:rPr>
              <a:t>read in research paper statements such as: my results are consistent with the findings of xxxxx studies.  The question one may ask: so what new knowledge has such a study produced?</a:t>
            </a:r>
          </a:p>
        </p:txBody>
      </p:sp>
    </p:spTree>
    <p:extLst>
      <p:ext uri="{BB962C8B-B14F-4D97-AF65-F5344CB8AC3E}">
        <p14:creationId xmlns:p14="http://schemas.microsoft.com/office/powerpoint/2010/main" val="2845385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AVOID OVERFLOGGED AREA OR BUZZ  RESEARCH </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295525"/>
            <a:ext cx="7729728" cy="4371975"/>
          </a:xfrm>
        </p:spPr>
        <p:txBody>
          <a:bodyPr>
            <a:normAutofit/>
          </a:bodyPr>
          <a:lstStyle/>
          <a:p>
            <a:pPr algn="just"/>
            <a:r>
              <a:rPr lang="en-ZA" dirty="0">
                <a:latin typeface="Calibri" panose="020F0502020204030204" pitchFamily="34" charset="0"/>
                <a:ea typeface="Calibri" panose="020F0502020204030204" pitchFamily="34" charset="0"/>
              </a:rPr>
              <a:t>Certain issues are over flogged by research.  Avoid such areas as it is difficult to bring new insights into over flogged areas of research.</a:t>
            </a:r>
          </a:p>
          <a:p>
            <a:pPr algn="just"/>
            <a:r>
              <a:rPr lang="en-ZA" dirty="0">
                <a:latin typeface="Calibri" panose="020F0502020204030204" pitchFamily="34" charset="0"/>
                <a:ea typeface="Calibri" panose="020F0502020204030204" pitchFamily="34" charset="0"/>
              </a:rPr>
              <a:t>The results of certain studies are predictable simply because the research issue is over flogged. </a:t>
            </a:r>
          </a:p>
          <a:p>
            <a:pPr algn="just"/>
            <a:r>
              <a:rPr lang="en-ZA" dirty="0">
                <a:latin typeface="Calibri" panose="020F0502020204030204" pitchFamily="34" charset="0"/>
                <a:ea typeface="Calibri" panose="020F0502020204030204" pitchFamily="34" charset="0"/>
              </a:rPr>
              <a:t>Regarding what I call buzz research, it appears to me “developing a framework as one of the objectives in research” falls into this category.  I have read in several studies from different disciplines stating such objective.</a:t>
            </a:r>
          </a:p>
          <a:p>
            <a:pPr algn="just"/>
            <a:r>
              <a:rPr lang="en-ZA" sz="1800" dirty="0">
                <a:effectLst/>
                <a:latin typeface="Calibri" panose="020F0502020204030204" pitchFamily="34" charset="0"/>
                <a:ea typeface="Calibri" panose="020F0502020204030204" pitchFamily="34" charset="0"/>
              </a:rPr>
              <a:t>Nothing wrong in developing a framework as an objective in one’s research.</a:t>
            </a:r>
            <a:endParaRPr lang="en-ZA" dirty="0">
              <a:latin typeface="Calibri" panose="020F0502020204030204" pitchFamily="34" charset="0"/>
              <a:ea typeface="Calibri" panose="020F0502020204030204" pitchFamily="34" charset="0"/>
            </a:endParaRPr>
          </a:p>
          <a:p>
            <a:pPr algn="just"/>
            <a:endParaRPr lang="en-ZA" dirty="0">
              <a:latin typeface="Calibri" panose="020F0502020204030204" pitchFamily="34" charset="0"/>
              <a:ea typeface="Calibri" panose="020F0502020204030204" pitchFamily="34" charset="0"/>
            </a:endParaRPr>
          </a:p>
          <a:p>
            <a:pPr algn="just"/>
            <a:endParaRPr lang="en-ZA" dirty="0">
              <a:latin typeface="Calibri" panose="020F0502020204030204" pitchFamily="34" charset="0"/>
              <a:ea typeface="Calibri" panose="020F0502020204030204" pitchFamily="34" charset="0"/>
            </a:endParaRPr>
          </a:p>
          <a:p>
            <a:pPr marL="0" indent="0" algn="just">
              <a:buNone/>
            </a:pP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16752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AVOID OVERFLOGGED AREA OR BUZZ RESEARCH (</a:t>
            </a:r>
            <a:r>
              <a:rPr lang="en-ZA" dirty="0" err="1"/>
              <a:t>contd</a:t>
            </a:r>
            <a:r>
              <a:rPr lang="en-ZA" dirty="0"/>
              <a: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295525"/>
            <a:ext cx="7729728" cy="4371975"/>
          </a:xfrm>
        </p:spPr>
        <p:txBody>
          <a:bodyPr>
            <a:normAutofit/>
          </a:bodyPr>
          <a:lstStyle/>
          <a:p>
            <a:pPr algn="just"/>
            <a:r>
              <a:rPr lang="en-ZA" sz="1800" dirty="0">
                <a:effectLst/>
                <a:latin typeface="Calibri" panose="020F0502020204030204" pitchFamily="34" charset="0"/>
                <a:ea typeface="Calibri" panose="020F0502020204030204" pitchFamily="34" charset="0"/>
              </a:rPr>
              <a:t>Usually, a framework </a:t>
            </a:r>
            <a:r>
              <a:rPr lang="en-ZA" dirty="0">
                <a:latin typeface="Calibri" panose="020F0502020204030204" pitchFamily="34" charset="0"/>
                <a:ea typeface="Calibri" panose="020F0502020204030204" pitchFamily="34" charset="0"/>
              </a:rPr>
              <a:t>is </a:t>
            </a:r>
            <a:r>
              <a:rPr lang="en-ZA" sz="1800" dirty="0">
                <a:effectLst/>
                <a:latin typeface="Calibri" panose="020F0502020204030204" pitchFamily="34" charset="0"/>
                <a:ea typeface="Calibri" panose="020F0502020204030204" pitchFamily="34" charset="0"/>
              </a:rPr>
              <a:t>conceptual for examining</a:t>
            </a:r>
            <a:r>
              <a:rPr lang="en-ZA" dirty="0">
                <a:latin typeface="Calibri" panose="020F0502020204030204" pitchFamily="34" charset="0"/>
                <a:ea typeface="Calibri" panose="020F0502020204030204" pitchFamily="34" charset="0"/>
              </a:rPr>
              <a:t> a phenomenon. In the course of the study therefore, the framework is tested.  How does  one test or evaluate a framework that was produced as the last objective in a study? Untested frameworks cannot be proven to add to new knowledge. </a:t>
            </a:r>
          </a:p>
          <a:p>
            <a:pPr algn="just"/>
            <a:r>
              <a:rPr lang="en-ZA" dirty="0">
                <a:latin typeface="Calibri" panose="020F0502020204030204" pitchFamily="34" charset="0"/>
                <a:ea typeface="Calibri" panose="020F0502020204030204" pitchFamily="34" charset="0"/>
              </a:rPr>
              <a:t>One may ask: was the researcher relying on other researchers to do the evaluation? If so, who takes credit for the framework, the developer or the evaluator of the framework?</a:t>
            </a: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18125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AVOID OVERFLOGGED AREA OR BUZZ RESEARCH (</a:t>
            </a:r>
            <a:r>
              <a:rPr lang="en-ZA" dirty="0" err="1"/>
              <a:t>contd</a:t>
            </a:r>
            <a:r>
              <a:rPr lang="en-ZA" dirty="0"/>
              <a:t>)</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295525"/>
            <a:ext cx="7729728" cy="4371975"/>
          </a:xfrm>
        </p:spPr>
        <p:txBody>
          <a:bodyPr>
            <a:normAutofit/>
          </a:bodyPr>
          <a:lstStyle/>
          <a:p>
            <a:pPr algn="just"/>
            <a:r>
              <a:rPr lang="en-ZA" sz="1800" dirty="0">
                <a:effectLst/>
                <a:latin typeface="Calibri" panose="020F0502020204030204" pitchFamily="34" charset="0"/>
                <a:ea typeface="Calibri" panose="020F0502020204030204" pitchFamily="34" charset="0"/>
              </a:rPr>
              <a:t>Some buzz words for research </a:t>
            </a:r>
            <a:r>
              <a:rPr lang="en-ZA" dirty="0">
                <a:latin typeface="Calibri" panose="020F0502020204030204" pitchFamily="34" charset="0"/>
                <a:ea typeface="Calibri" panose="020F0502020204030204" pitchFamily="34" charset="0"/>
              </a:rPr>
              <a:t>come from the western world and  some scholars in the developing world jump into the bandwagon perpetuating some of these buzz words for research.</a:t>
            </a:r>
          </a:p>
          <a:p>
            <a:pPr algn="just"/>
            <a:r>
              <a:rPr lang="en-ZA" dirty="0">
                <a:latin typeface="Calibri" panose="020F0502020204030204" pitchFamily="34" charset="0"/>
                <a:ea typeface="Calibri" panose="020F0502020204030204" pitchFamily="34" charset="0"/>
              </a:rPr>
              <a:t>One is unlikely to make impact in research if one becomes a tool in driving some western  research agenda. </a:t>
            </a:r>
          </a:p>
          <a:p>
            <a:pPr algn="just"/>
            <a:r>
              <a:rPr lang="en-GB" sz="1800" dirty="0">
                <a:effectLst/>
                <a:latin typeface="Calibri" panose="020F0502020204030204" pitchFamily="34" charset="0"/>
                <a:ea typeface="Calibri" panose="020F0502020204030204" pitchFamily="34" charset="0"/>
              </a:rPr>
              <a:t>Follow your own research agenda dictated by your niche area of research.</a:t>
            </a:r>
          </a:p>
          <a:p>
            <a:pPr algn="just"/>
            <a:r>
              <a:rPr lang="en-ZA" dirty="0">
                <a:latin typeface="Calibri" panose="020F0502020204030204" pitchFamily="34" charset="0"/>
                <a:ea typeface="Calibri" panose="020F0502020204030204" pitchFamily="34" charset="0"/>
              </a:rPr>
              <a:t>Have confidence in challenging the status quo in your research.</a:t>
            </a:r>
          </a:p>
          <a:p>
            <a:pPr marL="0" indent="0" algn="just">
              <a:buNone/>
            </a:pP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617787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7766-27C4-4CA5-A80E-06F175DE4ABD}"/>
              </a:ext>
            </a:extLst>
          </p:cNvPr>
          <p:cNvSpPr>
            <a:spLocks noGrp="1"/>
          </p:cNvSpPr>
          <p:nvPr>
            <p:ph type="title"/>
          </p:nvPr>
        </p:nvSpPr>
        <p:spPr>
          <a:xfrm>
            <a:off x="2231136" y="993267"/>
            <a:ext cx="7729728" cy="1188720"/>
          </a:xfrm>
        </p:spPr>
        <p:txBody>
          <a:bodyPr/>
          <a:lstStyle/>
          <a:p>
            <a:r>
              <a:rPr lang="en-ZA" dirty="0"/>
              <a:t>Recognise research is a process</a:t>
            </a:r>
            <a:endParaRPr lang="en-GB" dirty="0"/>
          </a:p>
        </p:txBody>
      </p:sp>
      <p:sp>
        <p:nvSpPr>
          <p:cNvPr id="3" name="Content Placeholder 2">
            <a:extLst>
              <a:ext uri="{FF2B5EF4-FFF2-40B4-BE49-F238E27FC236}">
                <a16:creationId xmlns:a16="http://schemas.microsoft.com/office/drawing/2014/main" id="{C474A4CF-2E26-40F3-8808-EBF412F3550D}"/>
              </a:ext>
            </a:extLst>
          </p:cNvPr>
          <p:cNvSpPr>
            <a:spLocks noGrp="1"/>
          </p:cNvSpPr>
          <p:nvPr>
            <p:ph idx="1"/>
          </p:nvPr>
        </p:nvSpPr>
        <p:spPr>
          <a:xfrm>
            <a:off x="2231136" y="2295525"/>
            <a:ext cx="7729728" cy="4371975"/>
          </a:xfrm>
        </p:spPr>
        <p:txBody>
          <a:bodyPr>
            <a:normAutofit/>
          </a:bodyPr>
          <a:lstStyle/>
          <a:p>
            <a:pPr algn="just"/>
            <a:r>
              <a:rPr lang="en-ZA" sz="1800" dirty="0">
                <a:effectLst/>
                <a:latin typeface="Calibri" panose="020F0502020204030204" pitchFamily="34" charset="0"/>
                <a:ea typeface="Calibri" panose="020F0502020204030204" pitchFamily="34" charset="0"/>
              </a:rPr>
              <a:t>Do not take short cuts in your research.</a:t>
            </a:r>
            <a:endParaRPr lang="en-ZA" dirty="0">
              <a:latin typeface="Calibri" panose="020F0502020204030204" pitchFamily="34" charset="0"/>
              <a:ea typeface="Calibri" panose="020F0502020204030204" pitchFamily="34" charset="0"/>
            </a:endParaRPr>
          </a:p>
          <a:p>
            <a:pPr algn="just"/>
            <a:r>
              <a:rPr lang="en-ZA" dirty="0">
                <a:latin typeface="Calibri" panose="020F0502020204030204" pitchFamily="34" charset="0"/>
                <a:ea typeface="Calibri" panose="020F0502020204030204" pitchFamily="34" charset="0"/>
              </a:rPr>
              <a:t>Trying to take short cuts  would result in sloppy research.</a:t>
            </a:r>
          </a:p>
          <a:p>
            <a:pPr algn="just"/>
            <a:r>
              <a:rPr lang="en-ZA" dirty="0">
                <a:latin typeface="Calibri" panose="020F0502020204030204" pitchFamily="34" charset="0"/>
                <a:ea typeface="Calibri" panose="020F0502020204030204" pitchFamily="34" charset="0"/>
              </a:rPr>
              <a:t>Recognise that research is a process.</a:t>
            </a:r>
          </a:p>
        </p:txBody>
      </p:sp>
    </p:spTree>
    <p:extLst>
      <p:ext uri="{BB962C8B-B14F-4D97-AF65-F5344CB8AC3E}">
        <p14:creationId xmlns:p14="http://schemas.microsoft.com/office/powerpoint/2010/main" val="37123453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2304</TotalTime>
  <Words>1335</Words>
  <Application>Microsoft Office PowerPoint</Application>
  <PresentationFormat>Widescreen</PresentationFormat>
  <Paragraphs>92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georgia</vt:lpstr>
      <vt:lpstr>Gill Sans MT</vt:lpstr>
      <vt:lpstr>Parcel</vt:lpstr>
      <vt:lpstr>PLANNING FOR RESEARCH IMPACT: A BLUEPRINT FOR YOUNG ACADEMICS     BY    Emeritus Professor Eric O Udjo (PhD, London) Independent Consultant www.ericudjoconsulting.co.za      </vt:lpstr>
      <vt:lpstr>PREAMBLE</vt:lpstr>
      <vt:lpstr>WHAT IS RESEARCH IMPACT?</vt:lpstr>
      <vt:lpstr>Identify A niche area FOR OWN RESEARCH</vt:lpstr>
      <vt:lpstr>Replicative vs original/problem solving research</vt:lpstr>
      <vt:lpstr>AVOID OVERFLOGGED AREA OR BUZZ  RESEARCH </vt:lpstr>
      <vt:lpstr>AVOID OVERFLOGGED AREA OR BUZZ RESEARCH (contd)</vt:lpstr>
      <vt:lpstr>AVOID OVERFLOGGED AREA OR BUZZ RESEARCH (contd)</vt:lpstr>
      <vt:lpstr>Recognise research is a process</vt:lpstr>
      <vt:lpstr>Recognise research is a process (Contd)</vt:lpstr>
      <vt:lpstr>ALWAYS EXERCISE RIGOUR IN YOUR RESEARCH</vt:lpstr>
      <vt:lpstr>ALWAYS HAVE RIGOUR IN YOUR RESEARCH (Contd)</vt:lpstr>
      <vt:lpstr>Where to publish to have impact</vt:lpstr>
      <vt:lpstr>ASSESSING RESEARCH IMPACT</vt:lpstr>
      <vt:lpstr>sUMMARY</vt:lpstr>
      <vt:lpstr>references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MODELLING CORONAVIRUS INFECTIONS PROGRESSION IN SOUTH AFRICA   BY   Emeritus Professor Eric O Udjo (PhD, London) Department of Economics, University of South Africa Independent Consultant www.ericudjoconsulting.co.za</dc:title>
  <dc:creator>Eric Udjo</dc:creator>
  <cp:lastModifiedBy>Eric Udjo</cp:lastModifiedBy>
  <cp:revision>211</cp:revision>
  <dcterms:created xsi:type="dcterms:W3CDTF">2020-08-11T19:02:57Z</dcterms:created>
  <dcterms:modified xsi:type="dcterms:W3CDTF">2021-09-06T16:36:11Z</dcterms:modified>
</cp:coreProperties>
</file>