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90" r:id="rId5"/>
    <p:sldId id="291" r:id="rId6"/>
    <p:sldId id="292" r:id="rId7"/>
    <p:sldId id="293" r:id="rId8"/>
    <p:sldId id="294" r:id="rId9"/>
    <p:sldId id="295" r:id="rId10"/>
    <p:sldId id="296" r:id="rId11"/>
    <p:sldId id="297" r:id="rId12"/>
    <p:sldId id="298" r:id="rId13"/>
    <p:sldId id="299" r:id="rId14"/>
    <p:sldId id="300" r:id="rId15"/>
    <p:sldId id="301" r:id="rId16"/>
    <p:sldId id="30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8/24/2021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8/24/2021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8/24/2021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8/24/2021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8/24/2021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8/24/2021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8/24/2021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8/24/2021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8/24/2021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CCFF">
            <a:alpha val="38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8/24/2021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ericudjoconsulting.co.z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1EB97-11E5-4DEB-B1F8-DCF068587EED}"/>
              </a:ext>
            </a:extLst>
          </p:cNvPr>
          <p:cNvSpPr>
            <a:spLocks noGrp="1"/>
          </p:cNvSpPr>
          <p:nvPr>
            <p:ph type="ctrTitle"/>
          </p:nvPr>
        </p:nvSpPr>
        <p:spPr>
          <a:xfrm>
            <a:off x="1600200" y="1219199"/>
            <a:ext cx="8991600" cy="5114925"/>
          </a:xfrm>
        </p:spPr>
        <p:txBody>
          <a:bodyPr>
            <a:normAutofit/>
          </a:bodyPr>
          <a:lstStyle/>
          <a:p>
            <a:pPr fontAlgn="base"/>
            <a:r>
              <a:rPr lang="en-ZA" sz="1800" b="1" dirty="0">
                <a:latin typeface="Calibri" panose="020F0502020204030204" pitchFamily="34" charset="0"/>
                <a:ea typeface="Calibri" panose="020F0502020204030204" pitchFamily="34" charset="0"/>
                <a:cs typeface="Arial" panose="020B0604020202020204" pitchFamily="34" charset="0"/>
              </a:rPr>
              <a:t>GUIDELINES</a:t>
            </a:r>
            <a:r>
              <a:rPr lang="en-ZA" sz="1800" b="1" dirty="0">
                <a:effectLst/>
                <a:latin typeface="Calibri" panose="020F0502020204030204" pitchFamily="34" charset="0"/>
                <a:ea typeface="Calibri" panose="020F0502020204030204" pitchFamily="34" charset="0"/>
                <a:cs typeface="Arial" panose="020B0604020202020204" pitchFamily="34" charset="0"/>
              </a:rPr>
              <a:t> On academic writing</a:t>
            </a:r>
            <a:br>
              <a:rPr lang="en-GB" sz="1800" dirty="0">
                <a:effectLst/>
                <a:latin typeface="Calibri" panose="020F0502020204030204" pitchFamily="34" charset="0"/>
                <a:ea typeface="Calibri" panose="020F0502020204030204" pitchFamily="34" charset="0"/>
                <a:cs typeface="Arial" panose="020B0604020202020204" pitchFamily="34"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ZA" sz="1800" b="1" dirty="0">
                <a:effectLst/>
                <a:latin typeface="Calibri" panose="020F0502020204030204" pitchFamily="34" charset="0"/>
                <a:ea typeface="Calibri" panose="020F0502020204030204" pitchFamily="34" charset="0"/>
                <a:cs typeface="Times New Roman" panose="02020603050405020304" pitchFamily="18" charset="0"/>
              </a:rPr>
              <a:t>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ZA" sz="1800" b="1" dirty="0">
                <a:effectLst/>
                <a:latin typeface="Calibri" panose="020F0502020204030204" pitchFamily="34" charset="0"/>
                <a:ea typeface="Calibri" panose="020F0502020204030204" pitchFamily="34" charset="0"/>
                <a:cs typeface="Times New Roman" panose="02020603050405020304" pitchFamily="18" charset="0"/>
              </a:rPr>
              <a:t>BY</a:t>
            </a:r>
            <a:br>
              <a:rPr lang="en-ZA" sz="1800" b="1"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ZA" sz="1800" b="1" dirty="0">
                <a:effectLst/>
                <a:latin typeface="Calibri" panose="020F0502020204030204" pitchFamily="34" charset="0"/>
                <a:ea typeface="Calibri" panose="020F0502020204030204" pitchFamily="34" charset="0"/>
                <a:cs typeface="Times New Roman" panose="02020603050405020304" pitchFamily="18" charset="0"/>
              </a:rPr>
              <a:t>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ZA" sz="1300" b="1" dirty="0">
                <a:effectLst/>
                <a:latin typeface="Calibri" panose="020F0502020204030204" pitchFamily="34" charset="0"/>
                <a:ea typeface="Calibri" panose="020F0502020204030204" pitchFamily="34" charset="0"/>
                <a:cs typeface="Calibri" panose="020F0502020204030204" pitchFamily="34" charset="0"/>
              </a:rPr>
              <a:t>Emeritus Professor Eric O Udjo (PhD, London)</a:t>
            </a:r>
            <a:br>
              <a:rPr lang="en-GB" sz="1300" dirty="0">
                <a:effectLst/>
                <a:latin typeface="Calibri" panose="020F0502020204030204" pitchFamily="34" charset="0"/>
                <a:ea typeface="Calibri" panose="020F0502020204030204" pitchFamily="34" charset="0"/>
                <a:cs typeface="Calibri" panose="020F0502020204030204" pitchFamily="34" charset="0"/>
              </a:rPr>
            </a:br>
            <a:r>
              <a:rPr lang="en-ZA" sz="1300" b="1" dirty="0">
                <a:effectLst/>
                <a:latin typeface="Calibri" panose="020F0502020204030204" pitchFamily="34" charset="0"/>
                <a:ea typeface="Calibri" panose="020F0502020204030204" pitchFamily="34" charset="0"/>
                <a:cs typeface="Calibri" panose="020F0502020204030204" pitchFamily="34" charset="0"/>
              </a:rPr>
              <a:t>Independent Consultant</a:t>
            </a:r>
            <a:br>
              <a:rPr lang="en-GB" sz="1300" dirty="0">
                <a:effectLst/>
                <a:latin typeface="Calibri" panose="020F0502020204030204" pitchFamily="34" charset="0"/>
                <a:ea typeface="Calibri" panose="020F0502020204030204" pitchFamily="34" charset="0"/>
                <a:cs typeface="Calibri" panose="020F0502020204030204" pitchFamily="34" charset="0"/>
              </a:rPr>
            </a:br>
            <a:r>
              <a:rPr lang="en-ZA" sz="13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a:rPr>
              <a:t>www.ericudjoconsulting.co.za</a:t>
            </a:r>
            <a:br>
              <a:rPr lang="en-ZA" sz="13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rPr>
            </a:br>
            <a:br>
              <a:rPr lang="en-ZA" sz="13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rPr>
            </a:br>
            <a:br>
              <a:rPr lang="en-ZA" sz="13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rPr>
            </a:br>
            <a:br>
              <a:rPr lang="en-GB" sz="800" b="0" i="0" dirty="0">
                <a:solidFill>
                  <a:srgbClr val="212121"/>
                </a:solidFill>
                <a:effectLst/>
                <a:latin typeface="georgia" panose="02040502050405020303" pitchFamily="18" charset="0"/>
              </a:rPr>
            </a:br>
            <a:br>
              <a:rPr lang="en-GB" sz="1100" dirty="0">
                <a:effectLst/>
                <a:latin typeface="Calibri" panose="020F0502020204030204" pitchFamily="34" charset="0"/>
                <a:ea typeface="Calibri" panose="020F0502020204030204" pitchFamily="34" charset="0"/>
                <a:cs typeface="Times New Roman" panose="02020603050405020304" pitchFamily="18" charset="0"/>
              </a:rPr>
            </a:br>
            <a:br>
              <a:rPr lang="en-GB" sz="1100" dirty="0">
                <a:effectLst/>
                <a:latin typeface="Calibri" panose="020F0502020204030204" pitchFamily="34" charset="0"/>
                <a:ea typeface="Calibri" panose="020F0502020204030204" pitchFamily="34" charset="0"/>
                <a:cs typeface="Times New Roman" panose="02020603050405020304" pitchFamily="18" charset="0"/>
              </a:rPr>
            </a:br>
            <a:endParaRPr lang="en-GB" sz="1100" dirty="0"/>
          </a:p>
        </p:txBody>
      </p:sp>
      <p:pic>
        <p:nvPicPr>
          <p:cNvPr id="5" name="Picture 4" descr="Eric Udjo Consulting">
            <a:extLst>
              <a:ext uri="{FF2B5EF4-FFF2-40B4-BE49-F238E27FC236}">
                <a16:creationId xmlns:a16="http://schemas.microsoft.com/office/drawing/2014/main" id="{CD6CC3B5-5EF8-48BB-BAFC-3E867618ADB3}"/>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81942" y="133643"/>
            <a:ext cx="2303731" cy="555674"/>
          </a:xfrm>
          <a:prstGeom prst="rect">
            <a:avLst/>
          </a:prstGeom>
          <a:noFill/>
          <a:ln>
            <a:noFill/>
          </a:ln>
        </p:spPr>
      </p:pic>
    </p:spTree>
    <p:extLst>
      <p:ext uri="{BB962C8B-B14F-4D97-AF65-F5344CB8AC3E}">
        <p14:creationId xmlns:p14="http://schemas.microsoft.com/office/powerpoint/2010/main" val="3721891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1089398"/>
            <a:ext cx="7729728" cy="1188720"/>
          </a:xfrm>
        </p:spPr>
        <p:txBody>
          <a:bodyPr/>
          <a:lstStyle/>
          <a:p>
            <a:r>
              <a:rPr lang="en-ZA" b="1" dirty="0">
                <a:latin typeface="Calibri" panose="020F0502020204030204" pitchFamily="34" charset="0"/>
                <a:cs typeface="Arial" panose="020B0604020202020204" pitchFamily="34" charset="0"/>
              </a:rPr>
              <a:t>Structure (</a:t>
            </a:r>
            <a:r>
              <a:rPr lang="en-ZA" b="1" dirty="0" err="1">
                <a:latin typeface="Calibri" panose="020F0502020204030204" pitchFamily="34" charset="0"/>
                <a:cs typeface="Arial" panose="020B0604020202020204" pitchFamily="34" charset="0"/>
              </a:rPr>
              <a:t>contd</a:t>
            </a:r>
            <a:r>
              <a:rPr lang="en-ZA" b="1" dirty="0">
                <a:latin typeface="Calibri" panose="020F0502020204030204" pitchFamily="34" charset="0"/>
                <a:cs typeface="Arial" panose="020B0604020202020204" pitchFamily="34" charset="0"/>
              </a:rPr>
              <a:t>)</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666619"/>
            <a:ext cx="7729728" cy="3553206"/>
          </a:xfrm>
        </p:spPr>
        <p:txBody>
          <a:bodyPr>
            <a:normAutofit/>
          </a:bodyPr>
          <a:lstStyle/>
          <a:p>
            <a:pPr marL="0" indent="0" algn="just">
              <a:buNone/>
            </a:pPr>
            <a:r>
              <a:rPr lang="en-ZA" b="1" dirty="0">
                <a:latin typeface="Calibri" panose="020F0502020204030204" pitchFamily="34" charset="0"/>
                <a:ea typeface="Calibri" panose="020F0502020204030204" pitchFamily="34" charset="0"/>
                <a:cs typeface="Arial" panose="020B0604020202020204" pitchFamily="34" charset="0"/>
              </a:rPr>
              <a:t>Results</a:t>
            </a:r>
            <a:r>
              <a:rPr lang="en-ZA" sz="1800" b="1" dirty="0">
                <a:effectLst/>
                <a:latin typeface="Calibri" panose="020F0502020204030204" pitchFamily="34" charset="0"/>
                <a:ea typeface="Calibri" panose="020F0502020204030204" pitchFamily="34" charset="0"/>
                <a:cs typeface="Arial" panose="020B0604020202020204" pitchFamily="34" charset="0"/>
              </a:rPr>
              <a:t>. </a:t>
            </a:r>
            <a:endParaRPr lang="en-ZA" b="1" dirty="0">
              <a:latin typeface="Calibri" panose="020F0502020204030204" pitchFamily="34" charset="0"/>
              <a:ea typeface="Calibri" panose="020F0502020204030204" pitchFamily="34" charset="0"/>
              <a:cs typeface="Arial" panose="020B0604020202020204" pitchFamily="34" charset="0"/>
            </a:endParaRPr>
          </a:p>
          <a:p>
            <a:pPr algn="just"/>
            <a:r>
              <a:rPr lang="en-GB" dirty="0">
                <a:latin typeface="Calibri" panose="020F0502020204030204" pitchFamily="34" charset="0"/>
                <a:ea typeface="Calibri" panose="020F0502020204030204" pitchFamily="34" charset="0"/>
                <a:cs typeface="Arial" panose="020B0604020202020204" pitchFamily="34" charset="0"/>
              </a:rPr>
              <a:t>P</a:t>
            </a:r>
            <a:r>
              <a:rPr lang="en-GB" sz="1800" dirty="0">
                <a:effectLst/>
                <a:latin typeface="Calibri" panose="020F0502020204030204" pitchFamily="34" charset="0"/>
                <a:ea typeface="Calibri" panose="020F0502020204030204" pitchFamily="34" charset="0"/>
                <a:cs typeface="Arial" panose="020B0604020202020204" pitchFamily="34" charset="0"/>
              </a:rPr>
              <a:t>resentation of the results in a scholarly study report needs to be consistent and aligned with the research objectives. </a:t>
            </a:r>
          </a:p>
          <a:p>
            <a:pPr algn="just"/>
            <a:r>
              <a:rPr lang="en-GB" dirty="0">
                <a:latin typeface="Calibri" panose="020F0502020204030204" pitchFamily="34" charset="0"/>
                <a:ea typeface="Calibri" panose="020F0502020204030204" pitchFamily="34" charset="0"/>
                <a:cs typeface="Arial" panose="020B0604020202020204" pitchFamily="34" charset="0"/>
              </a:rPr>
              <a:t>I</a:t>
            </a:r>
            <a:r>
              <a:rPr lang="en-GB" sz="1800" dirty="0">
                <a:effectLst/>
                <a:latin typeface="Calibri" panose="020F0502020204030204" pitchFamily="34" charset="0"/>
                <a:ea typeface="Calibri" panose="020F0502020204030204" pitchFamily="34" charset="0"/>
                <a:cs typeface="Arial" panose="020B0604020202020204" pitchFamily="34" charset="0"/>
              </a:rPr>
              <a:t>nterpretation of the results should be clear and unambiguous and in a manner that can be understood by a diverse audience. </a:t>
            </a: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Researchers should be able to convey the outcome of complex technical analysis meaningfully to a wide range of readers.</a:t>
            </a:r>
            <a:endParaRPr lang="en-GB" dirty="0">
              <a:latin typeface="Calibri" panose="020F0502020204030204" pitchFamily="34" charset="0"/>
              <a:ea typeface="Calibri" panose="020F0502020204030204" pitchFamily="34" charset="0"/>
              <a:cs typeface="Arial" panose="020B0604020202020204" pitchFamily="34" charset="0"/>
            </a:endParaRP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If the presentation of the results remains at a complex technical level, it is unlikely that policy makers would be able to utilise the results for policy intervention.</a:t>
            </a:r>
          </a:p>
          <a:p>
            <a:pPr algn="just"/>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ZA"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10750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1089398"/>
            <a:ext cx="7729728" cy="1188720"/>
          </a:xfrm>
        </p:spPr>
        <p:txBody>
          <a:bodyPr/>
          <a:lstStyle/>
          <a:p>
            <a:r>
              <a:rPr lang="en-ZA" b="1" dirty="0">
                <a:latin typeface="Calibri" panose="020F0502020204030204" pitchFamily="34" charset="0"/>
                <a:cs typeface="Arial" panose="020B0604020202020204" pitchFamily="34" charset="0"/>
              </a:rPr>
              <a:t>Structure (</a:t>
            </a:r>
            <a:r>
              <a:rPr lang="en-ZA" b="1" dirty="0" err="1">
                <a:latin typeface="Calibri" panose="020F0502020204030204" pitchFamily="34" charset="0"/>
                <a:cs typeface="Arial" panose="020B0604020202020204" pitchFamily="34" charset="0"/>
              </a:rPr>
              <a:t>contd</a:t>
            </a:r>
            <a:r>
              <a:rPr lang="en-ZA" b="1" dirty="0">
                <a:latin typeface="Calibri" panose="020F0502020204030204" pitchFamily="34" charset="0"/>
                <a:cs typeface="Arial" panose="020B0604020202020204" pitchFamily="34" charset="0"/>
              </a:rPr>
              <a:t>)</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666619"/>
            <a:ext cx="7729728" cy="3762756"/>
          </a:xfrm>
        </p:spPr>
        <p:txBody>
          <a:bodyPr>
            <a:normAutofit/>
          </a:bodyPr>
          <a:lstStyle/>
          <a:p>
            <a:pPr marL="0" indent="0" algn="just">
              <a:buNone/>
            </a:pPr>
            <a:r>
              <a:rPr lang="en-ZA" sz="1800" b="1" dirty="0">
                <a:effectLst/>
                <a:latin typeface="Calibri" panose="020F0502020204030204" pitchFamily="34" charset="0"/>
                <a:ea typeface="Calibri" panose="020F0502020204030204" pitchFamily="34" charset="0"/>
                <a:cs typeface="Arial" panose="020B0604020202020204" pitchFamily="34" charset="0"/>
              </a:rPr>
              <a:t>Discussion and Conclusion. </a:t>
            </a:r>
            <a:endParaRPr lang="en-ZA" b="1" dirty="0">
              <a:latin typeface="Calibri" panose="020F0502020204030204" pitchFamily="34" charset="0"/>
              <a:ea typeface="Calibri" panose="020F0502020204030204" pitchFamily="34" charset="0"/>
              <a:cs typeface="Arial" panose="020B0604020202020204" pitchFamily="34" charset="0"/>
            </a:endParaRP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The discussion and conclusion in a scholarly study report should contain the following:</a:t>
            </a:r>
          </a:p>
          <a:p>
            <a:pPr algn="just">
              <a:buFont typeface="Wingdings" panose="05000000000000000000" pitchFamily="2" charset="2"/>
              <a:buChar char="v"/>
            </a:pPr>
            <a:r>
              <a:rPr lang="en-GB" dirty="0">
                <a:latin typeface="Calibri" panose="020F0502020204030204" pitchFamily="34" charset="0"/>
                <a:ea typeface="Calibri" panose="020F0502020204030204" pitchFamily="34" charset="0"/>
                <a:cs typeface="Arial" panose="020B0604020202020204" pitchFamily="34" charset="0"/>
              </a:rPr>
              <a:t>     </a:t>
            </a:r>
            <a:r>
              <a:rPr lang="en-GB" sz="1800" dirty="0">
                <a:effectLst/>
                <a:latin typeface="Calibri" panose="020F0502020204030204" pitchFamily="34" charset="0"/>
                <a:ea typeface="Calibri" panose="020F0502020204030204" pitchFamily="34" charset="0"/>
                <a:cs typeface="Arial" panose="020B0604020202020204" pitchFamily="34" charset="0"/>
              </a:rPr>
              <a:t>re-cap the research problem,</a:t>
            </a:r>
          </a:p>
          <a:p>
            <a:pPr algn="just">
              <a:buFont typeface="Wingdings" panose="05000000000000000000" pitchFamily="2" charset="2"/>
              <a:buChar char="v"/>
            </a:pPr>
            <a:r>
              <a:rPr lang="en-GB" dirty="0">
                <a:latin typeface="Calibri" panose="020F0502020204030204" pitchFamily="34" charset="0"/>
                <a:ea typeface="Calibri" panose="020F0502020204030204" pitchFamily="34" charset="0"/>
                <a:cs typeface="Arial" panose="020B0604020202020204" pitchFamily="34" charset="0"/>
              </a:rPr>
              <a:t>     </a:t>
            </a:r>
            <a:r>
              <a:rPr lang="en-GB" sz="1800" dirty="0">
                <a:effectLst/>
                <a:latin typeface="Calibri" panose="020F0502020204030204" pitchFamily="34" charset="0"/>
                <a:ea typeface="Calibri" panose="020F0502020204030204" pitchFamily="34" charset="0"/>
                <a:cs typeface="Arial" panose="020B0604020202020204" pitchFamily="34" charset="0"/>
              </a:rPr>
              <a:t>summarise the key results, </a:t>
            </a:r>
          </a:p>
          <a:p>
            <a:pPr algn="just">
              <a:buFont typeface="Wingdings" panose="05000000000000000000" pitchFamily="2" charset="2"/>
              <a:buChar char="v"/>
            </a:pPr>
            <a:r>
              <a:rPr lang="en-GB" dirty="0">
                <a:latin typeface="Calibri" panose="020F0502020204030204" pitchFamily="34" charset="0"/>
                <a:ea typeface="Calibri" panose="020F0502020204030204" pitchFamily="34" charset="0"/>
                <a:cs typeface="Arial" panose="020B0604020202020204" pitchFamily="34" charset="0"/>
              </a:rPr>
              <a:t>      highlight </a:t>
            </a:r>
            <a:r>
              <a:rPr lang="en-GB" sz="1800" dirty="0">
                <a:effectLst/>
                <a:latin typeface="Calibri" panose="020F0502020204030204" pitchFamily="34" charset="0"/>
                <a:ea typeface="Calibri" panose="020F0502020204030204" pitchFamily="34" charset="0"/>
                <a:cs typeface="Arial" panose="020B0604020202020204" pitchFamily="34" charset="0"/>
              </a:rPr>
              <a:t>the new insights the study has provided,</a:t>
            </a:r>
          </a:p>
          <a:p>
            <a:pPr algn="just">
              <a:buFont typeface="Wingdings" panose="05000000000000000000" pitchFamily="2" charset="2"/>
              <a:buChar char="v"/>
            </a:pPr>
            <a:r>
              <a:rPr lang="en-GB" dirty="0">
                <a:latin typeface="Calibri" panose="020F0502020204030204" pitchFamily="34" charset="0"/>
                <a:ea typeface="Calibri" panose="020F0502020204030204" pitchFamily="34" charset="0"/>
                <a:cs typeface="Arial" panose="020B0604020202020204" pitchFamily="34" charset="0"/>
              </a:rPr>
              <a:t>     highlight the</a:t>
            </a:r>
            <a:r>
              <a:rPr lang="en-GB" sz="1800" dirty="0">
                <a:effectLst/>
                <a:latin typeface="Calibri" panose="020F0502020204030204" pitchFamily="34" charset="0"/>
                <a:ea typeface="Calibri" panose="020F0502020204030204" pitchFamily="34" charset="0"/>
                <a:cs typeface="Arial" panose="020B0604020202020204" pitchFamily="34" charset="0"/>
              </a:rPr>
              <a:t> broader implications of the results from a theoretical </a:t>
            </a:r>
            <a:r>
              <a:rPr lang="en-GB" dirty="0">
                <a:latin typeface="Calibri" panose="020F0502020204030204" pitchFamily="34" charset="0"/>
                <a:ea typeface="Calibri" panose="020F0502020204030204" pitchFamily="34" charset="0"/>
                <a:cs typeface="Arial" panose="020B0604020202020204" pitchFamily="34" charset="0"/>
              </a:rPr>
              <a:t>               	</a:t>
            </a:r>
            <a:r>
              <a:rPr lang="en-GB" sz="1800" dirty="0">
                <a:effectLst/>
                <a:latin typeface="Calibri" panose="020F0502020204030204" pitchFamily="34" charset="0"/>
                <a:ea typeface="Calibri" panose="020F0502020204030204" pitchFamily="34" charset="0"/>
                <a:cs typeface="Arial" panose="020B0604020202020204" pitchFamily="34" charset="0"/>
              </a:rPr>
              <a:t>perspective or for</a:t>
            </a:r>
            <a:r>
              <a:rPr lang="en-GB" dirty="0">
                <a:latin typeface="Calibri" panose="020F0502020204030204" pitchFamily="34" charset="0"/>
                <a:ea typeface="Calibri" panose="020F0502020204030204" pitchFamily="34" charset="0"/>
                <a:cs typeface="Arial" panose="020B0604020202020204" pitchFamily="34" charset="0"/>
              </a:rPr>
              <a:t>  society.</a:t>
            </a: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The conclusions should be  consistent with the results from the analysis.</a:t>
            </a:r>
          </a:p>
          <a:p>
            <a:pPr marL="0" indent="0" algn="just">
              <a:buNone/>
            </a:pP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ZA"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54601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1089398"/>
            <a:ext cx="7729728" cy="1188720"/>
          </a:xfrm>
        </p:spPr>
        <p:txBody>
          <a:bodyPr/>
          <a:lstStyle/>
          <a:p>
            <a:r>
              <a:rPr lang="en-ZA" b="1" dirty="0">
                <a:latin typeface="Calibri" panose="020F0502020204030204" pitchFamily="34" charset="0"/>
                <a:cs typeface="Arial" panose="020B0604020202020204" pitchFamily="34" charset="0"/>
              </a:rPr>
              <a:t>Structure (</a:t>
            </a:r>
            <a:r>
              <a:rPr lang="en-ZA" b="1" dirty="0" err="1">
                <a:latin typeface="Calibri" panose="020F0502020204030204" pitchFamily="34" charset="0"/>
                <a:cs typeface="Arial" panose="020B0604020202020204" pitchFamily="34" charset="0"/>
              </a:rPr>
              <a:t>contd</a:t>
            </a:r>
            <a:r>
              <a:rPr lang="en-ZA" b="1" dirty="0">
                <a:latin typeface="Calibri" panose="020F0502020204030204" pitchFamily="34" charset="0"/>
                <a:cs typeface="Arial" panose="020B0604020202020204" pitchFamily="34" charset="0"/>
              </a:rPr>
              <a:t>)</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666619"/>
            <a:ext cx="7729728" cy="3101983"/>
          </a:xfrm>
        </p:spPr>
        <p:txBody>
          <a:bodyPr>
            <a:normAutofit/>
          </a:bodyPr>
          <a:lstStyle/>
          <a:p>
            <a:pPr marL="0" indent="0" algn="just">
              <a:buNone/>
            </a:pPr>
            <a:r>
              <a:rPr lang="en-ZA" sz="1800" b="1" dirty="0">
                <a:effectLst/>
                <a:latin typeface="Calibri" panose="020F0502020204030204" pitchFamily="34" charset="0"/>
                <a:ea typeface="Calibri" panose="020F0502020204030204" pitchFamily="34" charset="0"/>
                <a:cs typeface="Arial" panose="020B0604020202020204" pitchFamily="34" charset="0"/>
              </a:rPr>
              <a:t>Discussion and Conclusion</a:t>
            </a:r>
            <a:r>
              <a:rPr lang="en-ZA" b="1" dirty="0">
                <a:latin typeface="Calibri" panose="020F0502020204030204" pitchFamily="34" charset="0"/>
                <a:ea typeface="Calibri" panose="020F0502020204030204" pitchFamily="34" charset="0"/>
                <a:cs typeface="Arial" panose="020B0604020202020204" pitchFamily="34" charset="0"/>
              </a:rPr>
              <a:t> (</a:t>
            </a:r>
            <a:r>
              <a:rPr lang="en-ZA" b="1" dirty="0" err="1">
                <a:latin typeface="Calibri" panose="020F0502020204030204" pitchFamily="34" charset="0"/>
                <a:ea typeface="Calibri" panose="020F0502020204030204" pitchFamily="34" charset="0"/>
                <a:cs typeface="Arial" panose="020B0604020202020204" pitchFamily="34" charset="0"/>
              </a:rPr>
              <a:t>contd</a:t>
            </a:r>
            <a:r>
              <a:rPr lang="en-ZA" b="1" dirty="0">
                <a:latin typeface="Calibri" panose="020F0502020204030204" pitchFamily="34" charset="0"/>
                <a:ea typeface="Calibri" panose="020F0502020204030204" pitchFamily="34" charset="0"/>
                <a:cs typeface="Arial" panose="020B0604020202020204" pitchFamily="34" charset="0"/>
              </a:rPr>
              <a:t>)</a:t>
            </a: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Avoid unsubstantiated statements.</a:t>
            </a: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One may make recommendations arising from the results.</a:t>
            </a:r>
            <a:endParaRPr lang="en-GB" dirty="0">
              <a:latin typeface="Calibri" panose="020F0502020204030204" pitchFamily="34" charset="0"/>
              <a:ea typeface="Calibri" panose="020F0502020204030204" pitchFamily="34" charset="0"/>
              <a:cs typeface="Arial" panose="020B0604020202020204" pitchFamily="34" charset="0"/>
            </a:endParaRP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Sometimes researchers formulate recommendations at a general level i.e., without providing specifics. </a:t>
            </a: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If making recommendations, each should be accompanied with suggestions of strategies </a:t>
            </a:r>
            <a:r>
              <a:rPr lang="en-GB" dirty="0">
                <a:latin typeface="Calibri" panose="020F0502020204030204" pitchFamily="34" charset="0"/>
                <a:ea typeface="Calibri" panose="020F0502020204030204" pitchFamily="34" charset="0"/>
                <a:cs typeface="Arial" panose="020B0604020202020204" pitchFamily="34" charset="0"/>
              </a:rPr>
              <a:t>for</a:t>
            </a:r>
            <a:r>
              <a:rPr lang="en-GB" sz="1800" dirty="0">
                <a:effectLst/>
                <a:latin typeface="Calibri" panose="020F0502020204030204" pitchFamily="34" charset="0"/>
                <a:ea typeface="Calibri" panose="020F0502020204030204" pitchFamily="34" charset="0"/>
                <a:cs typeface="Arial" panose="020B0604020202020204" pitchFamily="34" charset="0"/>
              </a:rPr>
              <a:t> ac</a:t>
            </a:r>
            <a:r>
              <a:rPr lang="en-GB" dirty="0">
                <a:latin typeface="Calibri" panose="020F0502020204030204" pitchFamily="34" charset="0"/>
                <a:ea typeface="Calibri" panose="020F0502020204030204" pitchFamily="34" charset="0"/>
                <a:cs typeface="Arial" panose="020B0604020202020204" pitchFamily="34" charset="0"/>
              </a:rPr>
              <a:t>hieving</a:t>
            </a:r>
            <a:r>
              <a:rPr lang="en-GB" sz="1800" dirty="0">
                <a:effectLst/>
                <a:latin typeface="Calibri" panose="020F0502020204030204" pitchFamily="34" charset="0"/>
                <a:ea typeface="Calibri" panose="020F0502020204030204" pitchFamily="34" charset="0"/>
                <a:cs typeface="Arial" panose="020B0604020202020204" pitchFamily="34" charset="0"/>
              </a:rPr>
              <a:t> the recommendation.</a:t>
            </a:r>
          </a:p>
          <a:p>
            <a:pPr marL="0" indent="0" algn="just">
              <a:buNone/>
            </a:pP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ZA"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29852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1089398"/>
            <a:ext cx="7729728" cy="1188720"/>
          </a:xfrm>
        </p:spPr>
        <p:txBody>
          <a:bodyPr/>
          <a:lstStyle/>
          <a:p>
            <a:r>
              <a:rPr lang="en-ZA" b="1" dirty="0">
                <a:latin typeface="Calibri" panose="020F0502020204030204" pitchFamily="34" charset="0"/>
                <a:cs typeface="Arial" panose="020B0604020202020204" pitchFamily="34" charset="0"/>
              </a:rPr>
              <a:t>Academic integrity</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666619"/>
            <a:ext cx="7729728" cy="3101983"/>
          </a:xfrm>
        </p:spPr>
        <p:txBody>
          <a:bodyPr>
            <a:normAutofit/>
          </a:bodyPr>
          <a:lstStyle/>
          <a:p>
            <a:pPr algn="just"/>
            <a:r>
              <a:rPr lang="en-ZA" sz="1800" dirty="0">
                <a:effectLst/>
                <a:latin typeface="Calibri" panose="020F0502020204030204" pitchFamily="34" charset="0"/>
                <a:ea typeface="Calibri" panose="020F0502020204030204" pitchFamily="34" charset="0"/>
                <a:cs typeface="Arial" panose="020B0604020202020204" pitchFamily="34" charset="0"/>
              </a:rPr>
              <a:t>Academic writing requires strict adherence to academic integrity. </a:t>
            </a:r>
          </a:p>
          <a:p>
            <a:pPr algn="just"/>
            <a:r>
              <a:rPr lang="en-ZA" sz="1800" dirty="0">
                <a:effectLst/>
                <a:latin typeface="Calibri" panose="020F0502020204030204" pitchFamily="34" charset="0"/>
                <a:ea typeface="Calibri" panose="020F0502020204030204" pitchFamily="34" charset="0"/>
                <a:cs typeface="Arial" panose="020B0604020202020204" pitchFamily="34" charset="0"/>
              </a:rPr>
              <a:t>According to </a:t>
            </a:r>
            <a:r>
              <a:rPr lang="en-US" sz="1800" dirty="0">
                <a:effectLst/>
                <a:latin typeface="Calibri" panose="020F0502020204030204" pitchFamily="34" charset="0"/>
                <a:ea typeface="Calibri" panose="020F0502020204030204" pitchFamily="34" charset="0"/>
                <a:cs typeface="Arial" panose="020B0604020202020204" pitchFamily="34" charset="0"/>
              </a:rPr>
              <a:t>Alison Kirk (1996), academic integrity entails:</a:t>
            </a:r>
            <a:endParaRPr lang="en-ZA"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buFont typeface="Wingdings" panose="05000000000000000000" pitchFamily="2" charset="2"/>
              <a:buChar char="v"/>
            </a:pPr>
            <a:r>
              <a:rPr lang="en-ZA" sz="1800" dirty="0">
                <a:effectLst/>
                <a:latin typeface="Calibri" panose="020F0502020204030204" pitchFamily="34" charset="0"/>
                <a:ea typeface="Calibri" panose="020F0502020204030204" pitchFamily="34" charset="0"/>
                <a:cs typeface="Arial" panose="020B0604020202020204" pitchFamily="34" charset="0"/>
              </a:rPr>
              <a:t>     </a:t>
            </a:r>
            <a:r>
              <a:rPr lang="en-US" sz="1800" dirty="0">
                <a:effectLst/>
                <a:latin typeface="Calibri" panose="020F0502020204030204" pitchFamily="34" charset="0"/>
                <a:ea typeface="Calibri" panose="020F0502020204030204" pitchFamily="34" charset="0"/>
                <a:cs typeface="Arial" panose="020B0604020202020204" pitchFamily="34" charset="0"/>
              </a:rPr>
              <a:t>Avoidance of plagiarism</a:t>
            </a:r>
          </a:p>
          <a:p>
            <a:pPr algn="just">
              <a:lnSpc>
                <a:spcPct val="150000"/>
              </a:lnSpc>
              <a:spcAft>
                <a:spcPts val="800"/>
              </a:spcAft>
              <a:buFont typeface="Wingdings" panose="05000000000000000000" pitchFamily="2" charset="2"/>
              <a:buChar char="v"/>
            </a:pPr>
            <a:r>
              <a:rPr lang="en-US" sz="1800" dirty="0">
                <a:effectLst/>
                <a:latin typeface="Calibri" panose="020F0502020204030204" pitchFamily="34" charset="0"/>
                <a:ea typeface="Calibri" panose="020F0502020204030204" pitchFamily="34" charset="0"/>
                <a:cs typeface="Arial" panose="020B0604020202020204" pitchFamily="34" charset="0"/>
              </a:rPr>
              <a:t>     Maintenance of academic standards</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buFont typeface="Wingdings" panose="05000000000000000000" pitchFamily="2" charset="2"/>
              <a:buChar char="v"/>
            </a:pPr>
            <a:r>
              <a:rPr lang="en-US" dirty="0">
                <a:latin typeface="Calibri" panose="020F0502020204030204" pitchFamily="34" charset="0"/>
                <a:ea typeface="Calibri" panose="020F0502020204030204" pitchFamily="34" charset="0"/>
                <a:cs typeface="Arial" panose="020B0604020202020204" pitchFamily="34" charset="0"/>
              </a:rPr>
              <a:t> </a:t>
            </a:r>
            <a:r>
              <a:rPr lang="en-US" sz="1800" dirty="0">
                <a:effectLst/>
                <a:latin typeface="Calibri" panose="020F0502020204030204" pitchFamily="34" charset="0"/>
                <a:ea typeface="Calibri" panose="020F0502020204030204" pitchFamily="34" charset="0"/>
                <a:cs typeface="Arial" panose="020B0604020202020204" pitchFamily="34" charset="0"/>
              </a:rPr>
              <a:t>    Honesty and </a:t>
            </a:r>
            <a:r>
              <a:rPr lang="en-US" sz="1800" dirty="0" err="1">
                <a:effectLst/>
                <a:latin typeface="Calibri" panose="020F0502020204030204" pitchFamily="34" charset="0"/>
                <a:ea typeface="Calibri" panose="020F0502020204030204" pitchFamily="34" charset="0"/>
                <a:cs typeface="Arial" panose="020B0604020202020204" pitchFamily="34" charset="0"/>
              </a:rPr>
              <a:t>rigour</a:t>
            </a:r>
            <a:r>
              <a:rPr lang="en-US" sz="1800" dirty="0">
                <a:effectLst/>
                <a:latin typeface="Calibri" panose="020F0502020204030204" pitchFamily="34" charset="0"/>
                <a:ea typeface="Calibri" panose="020F0502020204030204" pitchFamily="34" charset="0"/>
                <a:cs typeface="Arial" panose="020B0604020202020204" pitchFamily="34" charset="0"/>
              </a:rPr>
              <a:t> in research</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a:buNone/>
            </a:pP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ZA"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04902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1089398"/>
            <a:ext cx="7729728" cy="1188720"/>
          </a:xfrm>
        </p:spPr>
        <p:txBody>
          <a:bodyPr/>
          <a:lstStyle/>
          <a:p>
            <a:r>
              <a:rPr lang="en-ZA" b="1" dirty="0">
                <a:latin typeface="Calibri" panose="020F0502020204030204" pitchFamily="34" charset="0"/>
                <a:cs typeface="Arial" panose="020B0604020202020204" pitchFamily="34" charset="0"/>
              </a:rPr>
              <a:t>Academic integrity (CONTD.)</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666619"/>
            <a:ext cx="7729728" cy="3101983"/>
          </a:xfrm>
        </p:spPr>
        <p:txBody>
          <a:bodyPr>
            <a:normAutofit/>
          </a:bodyPr>
          <a:lstStyle/>
          <a:p>
            <a:pPr marL="0" indent="0" algn="just">
              <a:buNone/>
            </a:pPr>
            <a:endParaRPr lang="en-ZA" sz="1800" dirty="0">
              <a:effectLst/>
              <a:latin typeface="Calibri" panose="020F0502020204030204" pitchFamily="34" charset="0"/>
              <a:ea typeface="Calibri" panose="020F0502020204030204" pitchFamily="34" charset="0"/>
              <a:cs typeface="Arial" panose="020B0604020202020204" pitchFamily="34" charset="0"/>
            </a:endParaRPr>
          </a:p>
          <a:p>
            <a:pPr algn="just"/>
            <a:r>
              <a:rPr lang="en-GB"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Resnik et al. 2017 noted that research integrity can be understood as adhering to commonly accepted ethical and professional norms in the conduct of research and making responsible decisions when faced with ethical dilemmas.</a:t>
            </a:r>
            <a:r>
              <a:rPr lang="en-GB" sz="1800" dirty="0">
                <a:effectLst/>
                <a:latin typeface="Calibri" panose="020F0502020204030204" pitchFamily="34" charset="0"/>
                <a:ea typeface="Calibri" panose="020F0502020204030204" pitchFamily="34" charset="0"/>
                <a:cs typeface="Arial" panose="020B0604020202020204" pitchFamily="34" charset="0"/>
              </a:rPr>
              <a:t> </a:t>
            </a:r>
          </a:p>
          <a:p>
            <a:pPr algn="just"/>
            <a:endParaRPr lang="en-ZA"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a:buNone/>
            </a:pP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ZA"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98602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1089398"/>
            <a:ext cx="7729728" cy="1188720"/>
          </a:xfrm>
        </p:spPr>
        <p:txBody>
          <a:bodyPr/>
          <a:lstStyle/>
          <a:p>
            <a:r>
              <a:rPr lang="en-ZA" b="1" dirty="0">
                <a:latin typeface="Calibri" panose="020F0502020204030204" pitchFamily="34" charset="0"/>
                <a:cs typeface="Arial" panose="020B0604020202020204" pitchFamily="34" charset="0"/>
              </a:rPr>
              <a:t>Academic integrity (CONTD.)</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666619"/>
            <a:ext cx="7729728" cy="3101983"/>
          </a:xfrm>
        </p:spPr>
        <p:txBody>
          <a:bodyPr>
            <a:normAutofit fontScale="92500" lnSpcReduction="20000"/>
          </a:bodyPr>
          <a:lstStyle/>
          <a:p>
            <a:pPr marL="0" indent="0" algn="just">
              <a:buNone/>
            </a:pPr>
            <a:r>
              <a:rPr lang="en-GB" sz="1800" b="1" dirty="0">
                <a:effectLst/>
                <a:latin typeface="Calibri" panose="020F0502020204030204" pitchFamily="34" charset="0"/>
                <a:ea typeface="Calibri" panose="020F0502020204030204" pitchFamily="34" charset="0"/>
                <a:cs typeface="Arial" panose="020B0604020202020204" pitchFamily="34" charset="0"/>
              </a:rPr>
              <a:t>Some Aspects of Ethics in Research include</a:t>
            </a:r>
          </a:p>
          <a:p>
            <a:pPr algn="just"/>
            <a:r>
              <a:rPr lang="en-ZA" sz="1800" i="1" dirty="0">
                <a:effectLst/>
                <a:latin typeface="Calibri" panose="020F0502020204030204" pitchFamily="34" charset="0"/>
                <a:ea typeface="Calibri" panose="020F0502020204030204" pitchFamily="34" charset="0"/>
                <a:cs typeface="Arial" panose="020B0604020202020204" pitchFamily="34" charset="0"/>
              </a:rPr>
              <a:t>Ethics  Approval</a:t>
            </a:r>
            <a:r>
              <a:rPr lang="en-ZA" sz="1800" dirty="0">
                <a:effectLst/>
                <a:latin typeface="Calibri" panose="020F0502020204030204" pitchFamily="34" charset="0"/>
                <a:ea typeface="Calibri" panose="020F0502020204030204" pitchFamily="34" charset="0"/>
                <a:cs typeface="Arial" panose="020B0604020202020204" pitchFamily="34" charset="0"/>
              </a:rPr>
              <a:t>: Essential to ensure protection of respondent and researchers especially when collecting primary data. Research should be undertaken respecting the constitution of the country.</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r>
              <a:rPr lang="en-ZA" i="1" dirty="0">
                <a:latin typeface="Calibri" panose="020F0502020204030204" pitchFamily="34" charset="0"/>
                <a:ea typeface="Calibri" panose="020F0502020204030204" pitchFamily="34" charset="0"/>
                <a:cs typeface="Arial" panose="020B0604020202020204" pitchFamily="34" charset="0"/>
              </a:rPr>
              <a:t>Avoid Using other Researchers’ ideas without acknowledgement i.e. </a:t>
            </a:r>
            <a:r>
              <a:rPr lang="en-ZA" sz="1800" dirty="0">
                <a:effectLst/>
                <a:latin typeface="Calibri" panose="020F0502020204030204" pitchFamily="34" charset="0"/>
                <a:ea typeface="Calibri" panose="020F0502020204030204" pitchFamily="34" charset="0"/>
                <a:cs typeface="Arial" panose="020B0604020202020204" pitchFamily="34" charset="0"/>
              </a:rPr>
              <a:t> Plagiarism or intellectual theft. There is no consensus </a:t>
            </a:r>
            <a:r>
              <a:rPr lang="en-ZA" dirty="0">
                <a:latin typeface="Calibri" panose="020F0502020204030204" pitchFamily="34" charset="0"/>
                <a:ea typeface="Calibri" panose="020F0502020204030204" pitchFamily="34" charset="0"/>
                <a:cs typeface="Arial" panose="020B0604020202020204" pitchFamily="34" charset="0"/>
              </a:rPr>
              <a:t>about</a:t>
            </a:r>
            <a:r>
              <a:rPr lang="en-ZA" sz="1800" dirty="0">
                <a:effectLst/>
                <a:latin typeface="Calibri" panose="020F0502020204030204" pitchFamily="34" charset="0"/>
                <a:ea typeface="Calibri" panose="020F0502020204030204" pitchFamily="34" charset="0"/>
                <a:cs typeface="Arial" panose="020B0604020202020204" pitchFamily="34" charset="0"/>
              </a:rPr>
              <a:t> self- plagiarism. Also avoid subtle plagiarism.</a:t>
            </a:r>
          </a:p>
          <a:p>
            <a:pPr algn="just">
              <a:lnSpc>
                <a:spcPct val="150000"/>
              </a:lnSpc>
            </a:pPr>
            <a:r>
              <a:rPr lang="en-GB" sz="1800" dirty="0">
                <a:effectLst/>
                <a:latin typeface="Calibri" panose="020F0502020204030204" pitchFamily="34" charset="0"/>
                <a:ea typeface="Times New Roman" panose="02020603050405020304" pitchFamily="18" charset="0"/>
                <a:cs typeface="Calibri" panose="020F0502020204030204" pitchFamily="34" charset="0"/>
              </a:rPr>
              <a:t> </a:t>
            </a:r>
            <a:r>
              <a:rPr lang="en-GB" sz="1800" i="1" dirty="0">
                <a:effectLst/>
                <a:latin typeface="Calibri" panose="020F0502020204030204" pitchFamily="34" charset="0"/>
                <a:ea typeface="Times New Roman" panose="02020603050405020304" pitchFamily="18" charset="0"/>
                <a:cs typeface="Calibri" panose="020F0502020204030204" pitchFamily="34" charset="0"/>
              </a:rPr>
              <a:t>Appropriate Use of Statisticians</a:t>
            </a:r>
            <a:r>
              <a:rPr lang="en-GB" sz="1800" dirty="0">
                <a:effectLst/>
                <a:latin typeface="Calibri" panose="020F0502020204030204" pitchFamily="34" charset="0"/>
                <a:ea typeface="Times New Roman" panose="02020603050405020304" pitchFamily="18" charset="0"/>
                <a:cs typeface="Calibri" panose="020F0502020204030204" pitchFamily="34" charset="0"/>
              </a:rPr>
              <a:t>. Statisticians can provide guidance but should not do the analysis for the researcher unless the statistician is a co-author.</a:t>
            </a:r>
          </a:p>
          <a:p>
            <a:pPr algn="just">
              <a:lnSpc>
                <a:spcPct val="150000"/>
              </a:lnSpc>
            </a:pPr>
            <a:r>
              <a:rPr lang="en-ZA" sz="1800" i="1" dirty="0">
                <a:effectLst/>
                <a:latin typeface="Calibri" panose="020F0502020204030204" pitchFamily="34" charset="0"/>
                <a:ea typeface="Calibri" panose="020F0502020204030204" pitchFamily="34" charset="0"/>
                <a:cs typeface="Arial" panose="020B0604020202020204" pitchFamily="34" charset="0"/>
              </a:rPr>
              <a:t>Acknowledgements:</a:t>
            </a:r>
            <a:r>
              <a:rPr lang="en-ZA" sz="1800" dirty="0">
                <a:effectLst/>
                <a:latin typeface="Calibri" panose="020F0502020204030204" pitchFamily="34" charset="0"/>
                <a:ea typeface="Calibri" panose="020F0502020204030204" pitchFamily="34" charset="0"/>
                <a:cs typeface="Arial" panose="020B0604020202020204" pitchFamily="34" charset="0"/>
              </a:rPr>
              <a:t> Need to acknowledge all contributors to the study.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ZA"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ZA"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a:buNone/>
            </a:pP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ZA"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16959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154936" y="1279898"/>
            <a:ext cx="7729728" cy="1188720"/>
          </a:xfrm>
        </p:spPr>
        <p:txBody>
          <a:bodyPr/>
          <a:lstStyle/>
          <a:p>
            <a:r>
              <a:rPr lang="en-ZA" b="1" dirty="0">
                <a:latin typeface="Calibri" panose="020F0502020204030204" pitchFamily="34" charset="0"/>
                <a:cs typeface="Arial" panose="020B0604020202020204" pitchFamily="34" charset="0"/>
              </a:rPr>
              <a:t>References/sources consulted</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666619"/>
            <a:ext cx="7729728" cy="3572255"/>
          </a:xfrm>
        </p:spPr>
        <p:txBody>
          <a:bodyPr>
            <a:normAutofit lnSpcReduction="10000"/>
          </a:bodyPr>
          <a:lstStyle/>
          <a:p>
            <a:pPr algn="just">
              <a:lnSpc>
                <a:spcPct val="107000"/>
              </a:lnSpc>
              <a:spcAft>
                <a:spcPts val="800"/>
              </a:spcAft>
            </a:pPr>
            <a:r>
              <a:rPr lang="en-ZA" sz="1800" dirty="0">
                <a:effectLst/>
                <a:latin typeface="Calibri" panose="020F0502020204030204" pitchFamily="34" charset="0"/>
                <a:ea typeface="Calibri" panose="020F0502020204030204" pitchFamily="34" charset="0"/>
                <a:cs typeface="Arial" panose="020B0604020202020204" pitchFamily="34" charset="0"/>
              </a:rPr>
              <a:t>Johnson, R.B., Onwuegbuzie, A.J., Turner, L.A. (2007). Towards a definition of mixed methods research. Journal of Mixed Methods Research. DOI: 10.1177/1558689806298224.</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Kirk, A. (1996). Learning and the market place: a philosophical guide for business an academe. Carbondale: Southern Illinois University Press.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Resnik, D., et al. (2017). Data-intensive science and research integrity.  Account Res. 24(6): 344-358.</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ZA" sz="1800" dirty="0">
                <a:effectLst/>
                <a:latin typeface="Calibri" panose="020F0502020204030204" pitchFamily="34" charset="0"/>
                <a:ea typeface="Calibri" panose="020F0502020204030204" pitchFamily="34" charset="0"/>
                <a:cs typeface="Arial" panose="020B0604020202020204" pitchFamily="34" charset="0"/>
              </a:rPr>
              <a:t>Creswell, J. (2006).    Understanding mixed methods research.</a:t>
            </a: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algn="just"/>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ZA"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a:buNone/>
            </a:pP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ZA"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78719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p:txBody>
          <a:bodyPr/>
          <a:lstStyle/>
          <a:p>
            <a:r>
              <a:rPr lang="en-ZA" dirty="0"/>
              <a:t>INTRODUCTION</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154936" y="2762369"/>
            <a:ext cx="7729728" cy="3800356"/>
          </a:xfrm>
        </p:spPr>
        <p:txBody>
          <a:bodyPr>
            <a:normAutofit/>
          </a:bodyPr>
          <a:lstStyle/>
          <a:p>
            <a:pPr marL="0" indent="0" algn="just">
              <a:buNone/>
            </a:pPr>
            <a:r>
              <a:rPr lang="en-GB" dirty="0">
                <a:latin typeface="Calibri" panose="020F0502020204030204" pitchFamily="34" charset="0"/>
                <a:ea typeface="Calibri" panose="020F0502020204030204" pitchFamily="34" charset="0"/>
              </a:rPr>
              <a:t>			</a:t>
            </a:r>
            <a:r>
              <a:rPr lang="en-GB" b="1" dirty="0">
                <a:latin typeface="Calibri" panose="020F0502020204030204" pitchFamily="34" charset="0"/>
                <a:ea typeface="Calibri" panose="020F0502020204030204" pitchFamily="34" charset="0"/>
              </a:rPr>
              <a:t>PREAMBLE</a:t>
            </a:r>
          </a:p>
          <a:p>
            <a:pPr marL="0" indent="0" algn="just">
              <a:lnSpc>
                <a:spcPct val="170000"/>
              </a:lnSpc>
              <a:buNone/>
            </a:pPr>
            <a:r>
              <a:rPr lang="en-GB" dirty="0">
                <a:latin typeface="Calibri" panose="020F0502020204030204" pitchFamily="34" charset="0"/>
                <a:ea typeface="Calibri" panose="020F0502020204030204" pitchFamily="34" charset="0"/>
              </a:rPr>
              <a:t>This presentation provides guidelines on academic writing at any stage of the research process</a:t>
            </a:r>
            <a:r>
              <a:rPr lang="en-ZA" sz="1800" dirty="0">
                <a:effectLst/>
                <a:latin typeface="Calibri" panose="020F0502020204030204" pitchFamily="34" charset="0"/>
                <a:ea typeface="Calibri" panose="020F0502020204030204" pitchFamily="34" charset="0"/>
                <a:cs typeface="Arial" panose="020B0604020202020204" pitchFamily="34" charset="0"/>
              </a:rPr>
              <a:t> though some aspects may not apply at the proposal stage.  I begin by asking the question:</a:t>
            </a:r>
          </a:p>
          <a:p>
            <a:pPr marL="0" indent="0" algn="just">
              <a:buNone/>
            </a:pPr>
            <a:r>
              <a:rPr lang="en-ZA" sz="1800" b="1" dirty="0">
                <a:effectLst/>
                <a:latin typeface="Calibri" panose="020F0502020204030204" pitchFamily="34" charset="0"/>
                <a:ea typeface="Calibri" panose="020F0502020204030204" pitchFamily="34" charset="0"/>
                <a:cs typeface="Arial" panose="020B0604020202020204" pitchFamily="34" charset="0"/>
              </a:rPr>
              <a:t>		WHAT IS ACADEMIC WRITING?</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Academic writing is the </a:t>
            </a:r>
            <a:r>
              <a:rPr lang="en-ZA" sz="1800" dirty="0">
                <a:effectLst/>
                <a:latin typeface="Calibri" panose="020F0502020204030204" pitchFamily="34" charset="0"/>
                <a:ea typeface="Calibri" panose="020F0502020204030204" pitchFamily="34" charset="0"/>
                <a:cs typeface="Arial" panose="020B0604020202020204" pitchFamily="34" charset="0"/>
              </a:rPr>
              <a:t>scholarly reporting of a research study which might be a dissertation, theses, journal article, or monograph. </a:t>
            </a:r>
            <a:endParaRPr lang="en-GB" dirty="0">
              <a:latin typeface="Calibri" panose="020F0502020204030204" pitchFamily="34" charset="0"/>
              <a:ea typeface="Calibri" panose="020F0502020204030204" pitchFamily="34" charset="0"/>
            </a:endParaRPr>
          </a:p>
          <a:p>
            <a:pPr algn="just"/>
            <a:r>
              <a:rPr lang="en-ZA" dirty="0">
                <a:latin typeface="Calibri" panose="020F0502020204030204" pitchFamily="34" charset="0"/>
                <a:ea typeface="Calibri" panose="020F0502020204030204" pitchFamily="34" charset="0"/>
                <a:cs typeface="Arial" panose="020B0604020202020204" pitchFamily="34" charset="0"/>
              </a:rPr>
              <a:t>The following guidelines may be useful in producing  such a report.</a:t>
            </a:r>
            <a:endParaRPr lang="en-GB"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37368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1089398"/>
            <a:ext cx="7729728" cy="1188720"/>
          </a:xfrm>
        </p:spPr>
        <p:txBody>
          <a:bodyPr/>
          <a:lstStyle/>
          <a:p>
            <a:r>
              <a:rPr lang="en-ZA" b="1" dirty="0">
                <a:effectLst/>
                <a:latin typeface="Calibri" panose="020F0502020204030204" pitchFamily="34" charset="0"/>
                <a:ea typeface="Calibri" panose="020F0502020204030204" pitchFamily="34" charset="0"/>
                <a:cs typeface="Arial" panose="020B0604020202020204" pitchFamily="34" charset="0"/>
              </a:rPr>
              <a:t>Language</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666619"/>
            <a:ext cx="7729728" cy="3753231"/>
          </a:xfrm>
        </p:spPr>
        <p:txBody>
          <a:bodyPr>
            <a:normAutofit/>
          </a:bodyPr>
          <a:lstStyle/>
          <a:p>
            <a:pPr marL="1654175" lvl="8" indent="0">
              <a:buNone/>
            </a:pPr>
            <a:endParaRPr lang="en-ZA" sz="1800" dirty="0">
              <a:effectLst/>
              <a:latin typeface="Calibri" panose="020F0502020204030204" pitchFamily="34" charset="0"/>
              <a:ea typeface="Calibri" panose="020F0502020204030204" pitchFamily="34" charset="0"/>
              <a:cs typeface="Arial" panose="020B0604020202020204" pitchFamily="34" charset="0"/>
            </a:endParaRPr>
          </a:p>
          <a:p>
            <a:pPr algn="just"/>
            <a:r>
              <a:rPr lang="en-ZA" dirty="0">
                <a:latin typeface="Calibri" panose="020F0502020204030204" pitchFamily="34" charset="0"/>
                <a:ea typeface="Calibri" panose="020F0502020204030204" pitchFamily="34" charset="0"/>
                <a:cs typeface="Arial" panose="020B0604020202020204" pitchFamily="34" charset="0"/>
              </a:rPr>
              <a:t>Ideally </a:t>
            </a:r>
            <a:r>
              <a:rPr lang="en-ZA" sz="1800" dirty="0">
                <a:effectLst/>
                <a:latin typeface="Calibri" panose="020F0502020204030204" pitchFamily="34" charset="0"/>
                <a:ea typeface="Calibri" panose="020F0502020204030204" pitchFamily="34" charset="0"/>
                <a:cs typeface="Arial" panose="020B0604020202020204" pitchFamily="34" charset="0"/>
              </a:rPr>
              <a:t>a scholarly </a:t>
            </a:r>
            <a:r>
              <a:rPr lang="en-ZA" dirty="0">
                <a:latin typeface="Calibri" panose="020F0502020204030204" pitchFamily="34" charset="0"/>
                <a:ea typeface="Calibri" panose="020F0502020204030204" pitchFamily="34" charset="0"/>
                <a:cs typeface="Arial" panose="020B0604020202020204" pitchFamily="34" charset="0"/>
              </a:rPr>
              <a:t>report</a:t>
            </a:r>
            <a:r>
              <a:rPr lang="en-ZA" sz="1800" dirty="0">
                <a:effectLst/>
                <a:latin typeface="Calibri" panose="020F0502020204030204" pitchFamily="34" charset="0"/>
                <a:ea typeface="Calibri" panose="020F0502020204030204" pitchFamily="34" charset="0"/>
                <a:cs typeface="Arial" panose="020B0604020202020204" pitchFamily="34" charset="0"/>
              </a:rPr>
              <a:t> should appeal to a diverse audience.</a:t>
            </a:r>
            <a:endParaRPr lang="en-ZA" dirty="0">
              <a:latin typeface="Calibri" panose="020F0502020204030204" pitchFamily="34" charset="0"/>
              <a:ea typeface="Calibri" panose="020F0502020204030204" pitchFamily="34" charset="0"/>
              <a:cs typeface="Arial" panose="020B0604020202020204" pitchFamily="34" charset="0"/>
            </a:endParaRPr>
          </a:p>
          <a:p>
            <a:pPr algn="just"/>
            <a:r>
              <a:rPr lang="en-ZA" dirty="0">
                <a:latin typeface="Calibri" panose="020F0502020204030204" pitchFamily="34" charset="0"/>
                <a:ea typeface="Calibri" panose="020F0502020204030204" pitchFamily="34" charset="0"/>
                <a:cs typeface="Arial" panose="020B0604020202020204" pitchFamily="34" charset="0"/>
              </a:rPr>
              <a:t>The l</a:t>
            </a:r>
            <a:r>
              <a:rPr lang="en-ZA" sz="1800" dirty="0">
                <a:effectLst/>
                <a:latin typeface="Calibri" panose="020F0502020204030204" pitchFamily="34" charset="0"/>
                <a:ea typeface="Calibri" panose="020F0502020204030204" pitchFamily="34" charset="0"/>
                <a:cs typeface="Arial" panose="020B0604020202020204" pitchFamily="34" charset="0"/>
              </a:rPr>
              <a:t>anguage should therefore not be too technical. </a:t>
            </a:r>
          </a:p>
          <a:p>
            <a:pPr algn="just"/>
            <a:r>
              <a:rPr lang="en-ZA" sz="1800" dirty="0">
                <a:effectLst/>
                <a:latin typeface="Calibri" panose="020F0502020204030204" pitchFamily="34" charset="0"/>
                <a:ea typeface="Calibri" panose="020F0502020204030204" pitchFamily="34" charset="0"/>
                <a:cs typeface="Arial" panose="020B0604020202020204" pitchFamily="34" charset="0"/>
              </a:rPr>
              <a:t>While necessary to utilise the language appropriate to the discipline  the essence of the scholarly </a:t>
            </a:r>
            <a:r>
              <a:rPr lang="en-ZA" dirty="0">
                <a:latin typeface="Calibri" panose="020F0502020204030204" pitchFamily="34" charset="0"/>
                <a:ea typeface="Calibri" panose="020F0502020204030204" pitchFamily="34" charset="0"/>
                <a:cs typeface="Arial" panose="020B0604020202020204" pitchFamily="34" charset="0"/>
              </a:rPr>
              <a:t>report should</a:t>
            </a:r>
            <a:r>
              <a:rPr lang="en-ZA" sz="1800" dirty="0">
                <a:effectLst/>
                <a:latin typeface="Calibri" panose="020F0502020204030204" pitchFamily="34" charset="0"/>
                <a:ea typeface="Calibri" panose="020F0502020204030204" pitchFamily="34" charset="0"/>
                <a:cs typeface="Arial" panose="020B0604020202020204" pitchFamily="34" charset="0"/>
              </a:rPr>
              <a:t> not be lost in technical jargon.</a:t>
            </a:r>
          </a:p>
          <a:p>
            <a:pPr algn="just"/>
            <a:r>
              <a:rPr lang="en-ZA" sz="1800" dirty="0">
                <a:effectLst/>
                <a:latin typeface="Calibri" panose="020F0502020204030204" pitchFamily="34" charset="0"/>
                <a:ea typeface="Calibri" panose="020F0502020204030204" pitchFamily="34" charset="0"/>
                <a:cs typeface="Arial" panose="020B0604020202020204" pitchFamily="34" charset="0"/>
              </a:rPr>
              <a:t>When presenting a scholarly report, always ask: Am I communicating this study properly </a:t>
            </a:r>
            <a:r>
              <a:rPr lang="en-ZA" dirty="0">
                <a:latin typeface="Calibri" panose="020F0502020204030204" pitchFamily="34" charset="0"/>
                <a:ea typeface="Calibri" panose="020F0502020204030204" pitchFamily="34" charset="0"/>
                <a:cs typeface="Arial" panose="020B0604020202020204" pitchFamily="34" charset="0"/>
              </a:rPr>
              <a:t>to</a:t>
            </a:r>
            <a:r>
              <a:rPr lang="en-ZA" sz="1800" dirty="0">
                <a:effectLst/>
                <a:latin typeface="Calibri" panose="020F0502020204030204" pitchFamily="34" charset="0"/>
                <a:ea typeface="Calibri" panose="020F0502020204030204" pitchFamily="34" charset="0"/>
                <a:cs typeface="Arial" panose="020B0604020202020204" pitchFamily="34" charset="0"/>
              </a:rPr>
              <a:t> people not in my discipline? </a:t>
            </a:r>
            <a:endParaRPr lang="en-GB" dirty="0"/>
          </a:p>
        </p:txBody>
      </p:sp>
    </p:spTree>
    <p:extLst>
      <p:ext uri="{BB962C8B-B14F-4D97-AF65-F5344CB8AC3E}">
        <p14:creationId xmlns:p14="http://schemas.microsoft.com/office/powerpoint/2010/main" val="1206604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1089398"/>
            <a:ext cx="7729728" cy="1188720"/>
          </a:xfrm>
        </p:spPr>
        <p:txBody>
          <a:bodyPr/>
          <a:lstStyle/>
          <a:p>
            <a:r>
              <a:rPr lang="en-ZA" b="1" dirty="0">
                <a:latin typeface="Calibri" panose="020F0502020204030204" pitchFamily="34" charset="0"/>
                <a:cs typeface="Arial" panose="020B0604020202020204" pitchFamily="34" charset="0"/>
              </a:rPr>
              <a:t>structure</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666619"/>
            <a:ext cx="7729728" cy="3400806"/>
          </a:xfrm>
        </p:spPr>
        <p:txBody>
          <a:bodyPr>
            <a:normAutofit/>
          </a:bodyPr>
          <a:lstStyle/>
          <a:p>
            <a:pPr algn="just"/>
            <a:r>
              <a:rPr lang="en-ZA" dirty="0">
                <a:latin typeface="Calibri" panose="020F0502020204030204" pitchFamily="34" charset="0"/>
                <a:ea typeface="Calibri" panose="020F0502020204030204" pitchFamily="34" charset="0"/>
                <a:cs typeface="Arial" panose="020B0604020202020204" pitchFamily="34" charset="0"/>
              </a:rPr>
              <a:t>Report of a scholarly  study should be logically structured.</a:t>
            </a:r>
          </a:p>
          <a:p>
            <a:pPr algn="just"/>
            <a:r>
              <a:rPr lang="en-ZA" dirty="0">
                <a:latin typeface="Calibri" panose="020F0502020204030204" pitchFamily="34" charset="0"/>
                <a:ea typeface="Calibri" panose="020F0502020204030204" pitchFamily="34" charset="0"/>
                <a:cs typeface="Arial" panose="020B0604020202020204" pitchFamily="34" charset="0"/>
              </a:rPr>
              <a:t>S</a:t>
            </a:r>
            <a:r>
              <a:rPr lang="en-ZA" sz="1800" dirty="0">
                <a:effectLst/>
                <a:latin typeface="Calibri" panose="020F0502020204030204" pitchFamily="34" charset="0"/>
                <a:ea typeface="Calibri" panose="020F0502020204030204" pitchFamily="34" charset="0"/>
                <a:cs typeface="Arial" panose="020B0604020202020204" pitchFamily="34" charset="0"/>
              </a:rPr>
              <a:t>tructure in all forms of academic work, usually consists of: Background, Statement of the Research Problem, Data , Methods, Results, Discussion and Conclusion.</a:t>
            </a:r>
          </a:p>
          <a:p>
            <a:pPr algn="just"/>
            <a:r>
              <a:rPr lang="en-ZA" sz="1800" dirty="0">
                <a:effectLst/>
                <a:latin typeface="Calibri" panose="020F0502020204030204" pitchFamily="34" charset="0"/>
                <a:ea typeface="Calibri" panose="020F0502020204030204" pitchFamily="34" charset="0"/>
                <a:cs typeface="Arial" panose="020B0604020202020204" pitchFamily="34" charset="0"/>
              </a:rPr>
              <a:t>An abstract should precede the full report</a:t>
            </a:r>
            <a:r>
              <a:rPr lang="en-ZA" dirty="0">
                <a:latin typeface="Calibri" panose="020F0502020204030204" pitchFamily="34" charset="0"/>
                <a:ea typeface="Calibri" panose="020F0502020204030204" pitchFamily="34" charset="0"/>
                <a:cs typeface="Arial" panose="020B0604020202020204" pitchFamily="34" charset="0"/>
              </a:rPr>
              <a:t> and usually, should not exceed 350 words.</a:t>
            </a:r>
            <a:endParaRPr lang="en-ZA" sz="1800" dirty="0">
              <a:effectLst/>
              <a:latin typeface="Calibri" panose="020F0502020204030204" pitchFamily="34" charset="0"/>
              <a:ea typeface="Calibri" panose="020F0502020204030204" pitchFamily="34" charset="0"/>
              <a:cs typeface="Arial" panose="020B0604020202020204" pitchFamily="34" charset="0"/>
            </a:endParaRPr>
          </a:p>
          <a:p>
            <a:pPr algn="just"/>
            <a:r>
              <a:rPr lang="en-ZA" sz="1800" dirty="0">
                <a:effectLst/>
                <a:latin typeface="Calibri" panose="020F0502020204030204" pitchFamily="34" charset="0"/>
                <a:ea typeface="Calibri" panose="020F0502020204030204" pitchFamily="34" charset="0"/>
                <a:cs typeface="Arial" panose="020B0604020202020204" pitchFamily="34" charset="0"/>
              </a:rPr>
              <a:t> The abstract is a </a:t>
            </a:r>
            <a:r>
              <a:rPr lang="en-ZA" dirty="0">
                <a:latin typeface="Calibri" panose="020F0502020204030204" pitchFamily="34" charset="0"/>
                <a:ea typeface="Calibri" panose="020F0502020204030204" pitchFamily="34" charset="0"/>
                <a:cs typeface="Arial" panose="020B0604020202020204" pitchFamily="34" charset="0"/>
              </a:rPr>
              <a:t>brief</a:t>
            </a:r>
            <a:r>
              <a:rPr lang="en-ZA" sz="1800" dirty="0">
                <a:effectLst/>
                <a:latin typeface="Calibri" panose="020F0502020204030204" pitchFamily="34" charset="0"/>
                <a:ea typeface="Calibri" panose="020F0502020204030204" pitchFamily="34" charset="0"/>
                <a:cs typeface="Arial" panose="020B0604020202020204" pitchFamily="34" charset="0"/>
              </a:rPr>
              <a:t> summary of the scholarly study stating the research problem, objecti</a:t>
            </a:r>
            <a:r>
              <a:rPr lang="en-ZA" dirty="0">
                <a:latin typeface="Calibri" panose="020F0502020204030204" pitchFamily="34" charset="0"/>
                <a:ea typeface="Calibri" panose="020F0502020204030204" pitchFamily="34" charset="0"/>
                <a:cs typeface="Arial" panose="020B0604020202020204" pitchFamily="34" charset="0"/>
              </a:rPr>
              <a:t>ve, data and methods, the key results and conclusion.</a:t>
            </a:r>
            <a:endParaRPr lang="en-ZA" sz="1800" dirty="0">
              <a:effectLst/>
              <a:latin typeface="Calibri" panose="020F0502020204030204" pitchFamily="34" charset="0"/>
              <a:ea typeface="Calibri" panose="020F0502020204030204" pitchFamily="34" charset="0"/>
              <a:cs typeface="Arial" panose="020B0604020202020204" pitchFamily="34" charset="0"/>
            </a:endParaRPr>
          </a:p>
          <a:p>
            <a:pPr algn="just"/>
            <a:r>
              <a:rPr lang="en-ZA" sz="1800" dirty="0">
                <a:effectLst/>
                <a:latin typeface="Calibri" panose="020F0502020204030204" pitchFamily="34" charset="0"/>
                <a:ea typeface="Calibri" panose="020F0502020204030204" pitchFamily="34" charset="0"/>
                <a:cs typeface="Arial" panose="020B0604020202020204" pitchFamily="34" charset="0"/>
              </a:rPr>
              <a:t>Let us now examine in more detail the structure of a scholarly report.</a:t>
            </a:r>
            <a:endParaRPr lang="en-ZA"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34042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1089398"/>
            <a:ext cx="7729728" cy="1188720"/>
          </a:xfrm>
        </p:spPr>
        <p:txBody>
          <a:bodyPr/>
          <a:lstStyle/>
          <a:p>
            <a:r>
              <a:rPr lang="en-ZA" b="1" dirty="0">
                <a:latin typeface="Calibri" panose="020F0502020204030204" pitchFamily="34" charset="0"/>
                <a:cs typeface="Arial" panose="020B0604020202020204" pitchFamily="34" charset="0"/>
              </a:rPr>
              <a:t>Structure (</a:t>
            </a:r>
            <a:r>
              <a:rPr lang="en-ZA" b="1" dirty="0" err="1">
                <a:latin typeface="Calibri" panose="020F0502020204030204" pitchFamily="34" charset="0"/>
                <a:cs typeface="Arial" panose="020B0604020202020204" pitchFamily="34" charset="0"/>
              </a:rPr>
              <a:t>contd</a:t>
            </a:r>
            <a:r>
              <a:rPr lang="en-ZA" b="1" dirty="0">
                <a:latin typeface="Calibri" panose="020F0502020204030204" pitchFamily="34" charset="0"/>
                <a:cs typeface="Arial" panose="020B0604020202020204" pitchFamily="34" charset="0"/>
              </a:rPr>
              <a:t>)</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666619"/>
            <a:ext cx="7729728" cy="3101983"/>
          </a:xfrm>
        </p:spPr>
        <p:txBody>
          <a:bodyPr>
            <a:normAutofit lnSpcReduction="10000"/>
          </a:bodyPr>
          <a:lstStyle/>
          <a:p>
            <a:pPr marL="0" indent="0" algn="just">
              <a:buNone/>
            </a:pPr>
            <a:r>
              <a:rPr lang="en-ZA" sz="1800" b="1" dirty="0">
                <a:effectLst/>
                <a:latin typeface="Calibri" panose="020F0502020204030204" pitchFamily="34" charset="0"/>
                <a:ea typeface="Calibri" panose="020F0502020204030204" pitchFamily="34" charset="0"/>
                <a:cs typeface="Arial" panose="020B0604020202020204" pitchFamily="34" charset="0"/>
              </a:rPr>
              <a:t>Background and Statement of the Research Problem. </a:t>
            </a:r>
            <a:endParaRPr lang="en-ZA" b="1" dirty="0">
              <a:latin typeface="Calibri" panose="020F0502020204030204" pitchFamily="34" charset="0"/>
              <a:ea typeface="Calibri" panose="020F0502020204030204" pitchFamily="34" charset="0"/>
              <a:cs typeface="Arial" panose="020B0604020202020204" pitchFamily="34" charset="0"/>
            </a:endParaRPr>
          </a:p>
          <a:p>
            <a:pPr algn="just"/>
            <a:r>
              <a:rPr lang="en-ZA" sz="1800" dirty="0">
                <a:effectLst/>
                <a:latin typeface="Calibri" panose="020F0502020204030204" pitchFamily="34" charset="0"/>
                <a:ea typeface="Calibri" panose="020F0502020204030204" pitchFamily="34" charset="0"/>
                <a:cs typeface="Arial" panose="020B0604020202020204" pitchFamily="34" charset="0"/>
              </a:rPr>
              <a:t>A scholarly </a:t>
            </a:r>
            <a:r>
              <a:rPr lang="en-ZA" dirty="0">
                <a:latin typeface="Calibri" panose="020F0502020204030204" pitchFamily="34" charset="0"/>
                <a:ea typeface="Calibri" panose="020F0502020204030204" pitchFamily="34" charset="0"/>
                <a:cs typeface="Arial" panose="020B0604020202020204" pitchFamily="34" charset="0"/>
              </a:rPr>
              <a:t> study </a:t>
            </a:r>
            <a:r>
              <a:rPr lang="en-ZA" sz="1800" dirty="0">
                <a:effectLst/>
                <a:latin typeface="Calibri" panose="020F0502020204030204" pitchFamily="34" charset="0"/>
                <a:ea typeface="Calibri" panose="020F0502020204030204" pitchFamily="34" charset="0"/>
                <a:cs typeface="Arial" panose="020B0604020202020204" pitchFamily="34" charset="0"/>
              </a:rPr>
              <a:t>report (or research proposal) should have a short background story introducing the study.</a:t>
            </a:r>
          </a:p>
          <a:p>
            <a:pPr algn="just"/>
            <a:r>
              <a:rPr lang="en-ZA" sz="1800" dirty="0">
                <a:effectLst/>
                <a:latin typeface="Calibri" panose="020F0502020204030204" pitchFamily="34" charset="0"/>
                <a:ea typeface="Calibri" panose="020F0502020204030204" pitchFamily="34" charset="0"/>
                <a:cs typeface="Arial" panose="020B0604020202020204" pitchFamily="34" charset="0"/>
              </a:rPr>
              <a:t>This should be followed by a well-articulated statement of the research problem. </a:t>
            </a:r>
          </a:p>
          <a:p>
            <a:pPr algn="just"/>
            <a:r>
              <a:rPr lang="en-ZA" dirty="0">
                <a:latin typeface="Calibri" panose="020F0502020204030204" pitchFamily="34" charset="0"/>
                <a:ea typeface="Calibri" panose="020F0502020204030204" pitchFamily="34" charset="0"/>
                <a:cs typeface="Arial" panose="020B0604020202020204" pitchFamily="34" charset="0"/>
              </a:rPr>
              <a:t>I</a:t>
            </a:r>
            <a:r>
              <a:rPr lang="en-ZA" sz="1800" dirty="0">
                <a:effectLst/>
                <a:latin typeface="Calibri" panose="020F0502020204030204" pitchFamily="34" charset="0"/>
                <a:ea typeface="Calibri" panose="020F0502020204030204" pitchFamily="34" charset="0"/>
                <a:cs typeface="Arial" panose="020B0604020202020204" pitchFamily="34" charset="0"/>
              </a:rPr>
              <a:t>f there is no research problem statement, the reader is left pondering: what is the value of this research?</a:t>
            </a:r>
          </a:p>
          <a:p>
            <a:pPr algn="just"/>
            <a:r>
              <a:rPr lang="en-ZA" sz="1800" dirty="0">
                <a:effectLst/>
                <a:latin typeface="Calibri" panose="020F0502020204030204" pitchFamily="34" charset="0"/>
                <a:ea typeface="Calibri" panose="020F0502020204030204" pitchFamily="34" charset="0"/>
                <a:cs typeface="Arial" panose="020B0604020202020204" pitchFamily="34" charset="0"/>
              </a:rPr>
              <a:t>In </a:t>
            </a:r>
            <a:r>
              <a:rPr lang="en-ZA" dirty="0">
                <a:latin typeface="Calibri" panose="020F0502020204030204" pitchFamily="34" charset="0"/>
                <a:ea typeface="Calibri" panose="020F0502020204030204" pitchFamily="34" charset="0"/>
                <a:cs typeface="Arial" panose="020B0604020202020204" pitchFamily="34" charset="0"/>
              </a:rPr>
              <a:t>stating </a:t>
            </a:r>
            <a:r>
              <a:rPr lang="en-ZA" sz="1800" dirty="0">
                <a:effectLst/>
                <a:latin typeface="Calibri" panose="020F0502020204030204" pitchFamily="34" charset="0"/>
                <a:ea typeface="Calibri" panose="020F0502020204030204" pitchFamily="34" charset="0"/>
                <a:cs typeface="Arial" panose="020B0604020202020204" pitchFamily="34" charset="0"/>
              </a:rPr>
              <a:t>the research problem, formulate answers to the following: </a:t>
            </a:r>
            <a:r>
              <a:rPr lang="en-GB" sz="1800" i="1" dirty="0">
                <a:effectLst/>
                <a:latin typeface="Calibri" panose="020F0502020204030204" pitchFamily="34" charset="0"/>
                <a:ea typeface="Calibri" panose="020F0502020204030204" pitchFamily="34" charset="0"/>
                <a:cs typeface="Arial" panose="020B0604020202020204" pitchFamily="34" charset="0"/>
              </a:rPr>
              <a:t>What is the issue? </a:t>
            </a:r>
            <a:r>
              <a:rPr lang="en-GB" sz="1800" i="1" dirty="0">
                <a:effectLst/>
                <a:latin typeface="Calibri" panose="020F0502020204030204" pitchFamily="34" charset="0"/>
                <a:ea typeface="Calibri" panose="020F0502020204030204" pitchFamily="34" charset="0"/>
                <a:cs typeface="Calibri" panose="020F0502020204030204" pitchFamily="34" charset="0"/>
              </a:rPr>
              <a:t>How is it a problem? What is the benefit of undertaking research on the issue?</a:t>
            </a:r>
            <a:r>
              <a:rPr lang="en-GB" sz="1800" i="1" dirty="0">
                <a:effectLst/>
                <a:latin typeface="Calibri" panose="020F0502020204030204" pitchFamily="34" charset="0"/>
                <a:ea typeface="Calibri" panose="020F0502020204030204" pitchFamily="34" charset="0"/>
                <a:cs typeface="Arial" panose="020B0604020202020204" pitchFamily="34" charset="0"/>
              </a:rPr>
              <a:t>    </a:t>
            </a:r>
          </a:p>
          <a:p>
            <a:pPr algn="just"/>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ZA"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23731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1089398"/>
            <a:ext cx="7729728" cy="1188720"/>
          </a:xfrm>
        </p:spPr>
        <p:txBody>
          <a:bodyPr/>
          <a:lstStyle/>
          <a:p>
            <a:r>
              <a:rPr lang="en-ZA" b="1" dirty="0">
                <a:latin typeface="Calibri" panose="020F0502020204030204" pitchFamily="34" charset="0"/>
                <a:cs typeface="Arial" panose="020B0604020202020204" pitchFamily="34" charset="0"/>
              </a:rPr>
              <a:t>Structure (</a:t>
            </a:r>
            <a:r>
              <a:rPr lang="en-ZA" b="1" dirty="0" err="1">
                <a:latin typeface="Calibri" panose="020F0502020204030204" pitchFamily="34" charset="0"/>
                <a:cs typeface="Arial" panose="020B0604020202020204" pitchFamily="34" charset="0"/>
              </a:rPr>
              <a:t>contd</a:t>
            </a:r>
            <a:r>
              <a:rPr lang="en-ZA" b="1" dirty="0">
                <a:latin typeface="Calibri" panose="020F0502020204030204" pitchFamily="34" charset="0"/>
                <a:cs typeface="Arial" panose="020B0604020202020204" pitchFamily="34" charset="0"/>
              </a:rPr>
              <a:t>)</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666619"/>
            <a:ext cx="7729728" cy="3858006"/>
          </a:xfrm>
        </p:spPr>
        <p:txBody>
          <a:bodyPr>
            <a:normAutofit/>
          </a:bodyPr>
          <a:lstStyle/>
          <a:p>
            <a:pPr marL="0" indent="0" algn="just">
              <a:buNone/>
            </a:pPr>
            <a:r>
              <a:rPr lang="en-ZA" b="1" dirty="0">
                <a:latin typeface="Calibri" panose="020F0502020204030204" pitchFamily="34" charset="0"/>
                <a:ea typeface="Calibri" panose="020F0502020204030204" pitchFamily="34" charset="0"/>
                <a:cs typeface="Arial" panose="020B0604020202020204" pitchFamily="34" charset="0"/>
              </a:rPr>
              <a:t>Literature Review</a:t>
            </a:r>
            <a:r>
              <a:rPr lang="en-ZA" sz="1800" b="1" dirty="0">
                <a:effectLst/>
                <a:latin typeface="Calibri" panose="020F0502020204030204" pitchFamily="34" charset="0"/>
                <a:ea typeface="Calibri" panose="020F0502020204030204" pitchFamily="34" charset="0"/>
                <a:cs typeface="Arial" panose="020B0604020202020204" pitchFamily="34" charset="0"/>
              </a:rPr>
              <a:t>. </a:t>
            </a:r>
            <a:endParaRPr lang="en-ZA" b="1" dirty="0">
              <a:latin typeface="Calibri" panose="020F0502020204030204" pitchFamily="34" charset="0"/>
              <a:ea typeface="Calibri" panose="020F0502020204030204" pitchFamily="34" charset="0"/>
              <a:cs typeface="Arial" panose="020B0604020202020204" pitchFamily="34" charset="0"/>
            </a:endParaRP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If possible, a literature review should be part of the Background. </a:t>
            </a:r>
            <a:endParaRPr lang="en-ZA" dirty="0">
              <a:latin typeface="Calibri" panose="020F0502020204030204" pitchFamily="34" charset="0"/>
              <a:ea typeface="Calibri" panose="020F0502020204030204" pitchFamily="34" charset="0"/>
              <a:cs typeface="Arial" panose="020B0604020202020204" pitchFamily="34" charset="0"/>
            </a:endParaRP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But if not possible, duplication or repetition  should be avoided</a:t>
            </a:r>
            <a:r>
              <a:rPr lang="en-ZA" sz="1800" dirty="0">
                <a:effectLst/>
                <a:latin typeface="Calibri" panose="020F0502020204030204" pitchFamily="34" charset="0"/>
                <a:ea typeface="Calibri" panose="020F0502020204030204" pitchFamily="34" charset="0"/>
                <a:cs typeface="Arial" panose="020B0604020202020204" pitchFamily="34" charset="0"/>
              </a:rPr>
              <a:t>.</a:t>
            </a: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The literature review builds on work of previous studies on the </a:t>
            </a:r>
            <a:r>
              <a:rPr lang="en-GB" dirty="0">
                <a:latin typeface="Calibri" panose="020F0502020204030204" pitchFamily="34" charset="0"/>
                <a:ea typeface="Calibri" panose="020F0502020204030204" pitchFamily="34" charset="0"/>
                <a:cs typeface="Arial" panose="020B0604020202020204" pitchFamily="34" charset="0"/>
              </a:rPr>
              <a:t>issue.</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A common weakness is presenting a literature review merely as summaries of previous studies.</a:t>
            </a: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A literature review should articulate the strengths and limitations of previous studies as well as gaps in knowledge on the issue. It is from this that the unique contribution of the current study can be appreciated.</a:t>
            </a:r>
          </a:p>
          <a:p>
            <a:pPr marL="0" indent="0" algn="just">
              <a:buNone/>
            </a:pP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ZA"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84138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1089398"/>
            <a:ext cx="7729728" cy="1188720"/>
          </a:xfrm>
        </p:spPr>
        <p:txBody>
          <a:bodyPr/>
          <a:lstStyle/>
          <a:p>
            <a:r>
              <a:rPr lang="en-ZA" b="1" dirty="0">
                <a:latin typeface="Calibri" panose="020F0502020204030204" pitchFamily="34" charset="0"/>
                <a:cs typeface="Arial" panose="020B0604020202020204" pitchFamily="34" charset="0"/>
              </a:rPr>
              <a:t>Structure (</a:t>
            </a:r>
            <a:r>
              <a:rPr lang="en-ZA" b="1" dirty="0" err="1">
                <a:latin typeface="Calibri" panose="020F0502020204030204" pitchFamily="34" charset="0"/>
                <a:cs typeface="Arial" panose="020B0604020202020204" pitchFamily="34" charset="0"/>
              </a:rPr>
              <a:t>contd</a:t>
            </a:r>
            <a:r>
              <a:rPr lang="en-ZA" b="1" dirty="0">
                <a:latin typeface="Calibri" panose="020F0502020204030204" pitchFamily="34" charset="0"/>
                <a:cs typeface="Arial" panose="020B0604020202020204" pitchFamily="34" charset="0"/>
              </a:rPr>
              <a:t>)</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666619"/>
            <a:ext cx="7729728" cy="3101983"/>
          </a:xfrm>
        </p:spPr>
        <p:txBody>
          <a:bodyPr>
            <a:normAutofit/>
          </a:bodyPr>
          <a:lstStyle/>
          <a:p>
            <a:pPr marL="0" indent="0" algn="just">
              <a:buNone/>
            </a:pPr>
            <a:r>
              <a:rPr lang="en-ZA" sz="1800" b="1" dirty="0">
                <a:effectLst/>
                <a:latin typeface="Calibri" panose="020F0502020204030204" pitchFamily="34" charset="0"/>
                <a:ea typeface="Calibri" panose="020F0502020204030204" pitchFamily="34" charset="0"/>
                <a:cs typeface="Arial" panose="020B0604020202020204" pitchFamily="34" charset="0"/>
              </a:rPr>
              <a:t>Objectives. </a:t>
            </a:r>
            <a:endParaRPr lang="en-ZA" b="1" dirty="0">
              <a:latin typeface="Calibri" panose="020F0502020204030204" pitchFamily="34" charset="0"/>
              <a:ea typeface="Calibri" panose="020F0502020204030204" pitchFamily="34" charset="0"/>
              <a:cs typeface="Arial" panose="020B0604020202020204" pitchFamily="34" charset="0"/>
            </a:endParaRPr>
          </a:p>
          <a:p>
            <a:pPr algn="just"/>
            <a:r>
              <a:rPr lang="en-GB" dirty="0">
                <a:latin typeface="Calibri" panose="020F0502020204030204" pitchFamily="34" charset="0"/>
                <a:ea typeface="Calibri" panose="020F0502020204030204" pitchFamily="34" charset="0"/>
                <a:cs typeface="Arial" panose="020B0604020202020204" pitchFamily="34" charset="0"/>
              </a:rPr>
              <a:t>T</a:t>
            </a:r>
            <a:r>
              <a:rPr lang="en-GB" sz="1800" dirty="0">
                <a:effectLst/>
                <a:latin typeface="Calibri" panose="020F0502020204030204" pitchFamily="34" charset="0"/>
                <a:ea typeface="Calibri" panose="020F0502020204030204" pitchFamily="34" charset="0"/>
                <a:cs typeface="Arial" panose="020B0604020202020204" pitchFamily="34" charset="0"/>
              </a:rPr>
              <a:t>he objectives of the </a:t>
            </a:r>
            <a:r>
              <a:rPr lang="en-GB" dirty="0">
                <a:latin typeface="Calibri" panose="020F0502020204030204" pitchFamily="34" charset="0"/>
                <a:ea typeface="Calibri" panose="020F0502020204030204" pitchFamily="34" charset="0"/>
                <a:cs typeface="Arial" panose="020B0604020202020204" pitchFamily="34" charset="0"/>
              </a:rPr>
              <a:t>study</a:t>
            </a:r>
            <a:r>
              <a:rPr lang="en-GB" sz="1800" dirty="0">
                <a:effectLst/>
                <a:latin typeface="Calibri" panose="020F0502020204030204" pitchFamily="34" charset="0"/>
                <a:ea typeface="Calibri" panose="020F0502020204030204" pitchFamily="34" charset="0"/>
                <a:cs typeface="Arial" panose="020B0604020202020204" pitchFamily="34" charset="0"/>
              </a:rPr>
              <a:t> should flow  logically from the critical review of </a:t>
            </a:r>
            <a:r>
              <a:rPr lang="en-GB" dirty="0">
                <a:latin typeface="Calibri" panose="020F0502020204030204" pitchFamily="34" charset="0"/>
                <a:ea typeface="Calibri" panose="020F0502020204030204" pitchFamily="34" charset="0"/>
                <a:cs typeface="Arial" panose="020B0604020202020204" pitchFamily="34" charset="0"/>
              </a:rPr>
              <a:t>the literature</a:t>
            </a:r>
            <a:r>
              <a:rPr lang="en-GB" sz="1800" dirty="0">
                <a:effectLst/>
                <a:latin typeface="Calibri" panose="020F0502020204030204" pitchFamily="34" charset="0"/>
                <a:ea typeface="Calibri" panose="020F0502020204030204" pitchFamily="34" charset="0"/>
                <a:cs typeface="Arial" panose="020B0604020202020204" pitchFamily="34" charset="0"/>
              </a:rPr>
              <a:t>. </a:t>
            </a: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In any academic writing, the objectives of the study should be stated – </a:t>
            </a:r>
          </a:p>
          <a:p>
            <a:pPr algn="just">
              <a:buFont typeface="Wingdings" panose="05000000000000000000" pitchFamily="2" charset="2"/>
              <a:buChar char="v"/>
            </a:pPr>
            <a:r>
              <a:rPr lang="en-GB" dirty="0">
                <a:latin typeface="Calibri" panose="020F0502020204030204" pitchFamily="34" charset="0"/>
                <a:ea typeface="Calibri" panose="020F0502020204030204" pitchFamily="34" charset="0"/>
                <a:cs typeface="Arial" panose="020B0604020202020204" pitchFamily="34" charset="0"/>
              </a:rPr>
              <a:t>        </a:t>
            </a:r>
            <a:r>
              <a:rPr lang="en-GB" sz="1800" dirty="0">
                <a:effectLst/>
                <a:latin typeface="Calibri" panose="020F0502020204030204" pitchFamily="34" charset="0"/>
                <a:ea typeface="Calibri" panose="020F0502020204030204" pitchFamily="34" charset="0"/>
                <a:cs typeface="Arial" panose="020B0604020202020204" pitchFamily="34" charset="0"/>
              </a:rPr>
              <a:t>unambiguously, </a:t>
            </a:r>
          </a:p>
          <a:p>
            <a:pPr algn="just">
              <a:buFont typeface="Wingdings" panose="05000000000000000000" pitchFamily="2" charset="2"/>
              <a:buChar char="v"/>
            </a:pPr>
            <a:r>
              <a:rPr lang="en-GB" dirty="0">
                <a:latin typeface="Calibri" panose="020F0502020204030204" pitchFamily="34" charset="0"/>
                <a:ea typeface="Calibri" panose="020F0502020204030204" pitchFamily="34" charset="0"/>
                <a:cs typeface="Arial" panose="020B0604020202020204" pitchFamily="34" charset="0"/>
              </a:rPr>
              <a:t>        </a:t>
            </a:r>
            <a:r>
              <a:rPr lang="en-GB" sz="1800" dirty="0">
                <a:effectLst/>
                <a:latin typeface="Calibri" panose="020F0502020204030204" pitchFamily="34" charset="0"/>
                <a:ea typeface="Calibri" panose="020F0502020204030204" pitchFamily="34" charset="0"/>
                <a:cs typeface="Arial" panose="020B0604020202020204" pitchFamily="34" charset="0"/>
              </a:rPr>
              <a:t>specific, and </a:t>
            </a:r>
          </a:p>
          <a:p>
            <a:pPr algn="just">
              <a:buFont typeface="Wingdings" panose="05000000000000000000" pitchFamily="2" charset="2"/>
              <a:buChar char="v"/>
            </a:pPr>
            <a:r>
              <a:rPr lang="en-GB" dirty="0">
                <a:latin typeface="Calibri" panose="020F0502020204030204" pitchFamily="34" charset="0"/>
                <a:ea typeface="Calibri" panose="020F0502020204030204" pitchFamily="34" charset="0"/>
                <a:cs typeface="Arial" panose="020B0604020202020204" pitchFamily="34" charset="0"/>
              </a:rPr>
              <a:t>         </a:t>
            </a:r>
            <a:r>
              <a:rPr lang="en-GB" sz="1800" dirty="0">
                <a:effectLst/>
                <a:latin typeface="Calibri" panose="020F0502020204030204" pitchFamily="34" charset="0"/>
                <a:ea typeface="Calibri" panose="020F0502020204030204" pitchFamily="34" charset="0"/>
                <a:cs typeface="Arial" panose="020B0604020202020204" pitchFamily="34" charset="0"/>
              </a:rPr>
              <a:t>measurable</a:t>
            </a:r>
          </a:p>
          <a:p>
            <a:pPr algn="just">
              <a:buFont typeface="Wingdings" panose="05000000000000000000" pitchFamily="2" charset="2"/>
              <a:buChar char="v"/>
            </a:pPr>
            <a:r>
              <a:rPr lang="en-GB" sz="1800" dirty="0">
                <a:effectLst/>
                <a:latin typeface="Calibri" panose="020F0502020204030204" pitchFamily="34" charset="0"/>
                <a:ea typeface="Calibri" panose="020F0502020204030204" pitchFamily="34" charset="0"/>
                <a:cs typeface="Arial" panose="020B0604020202020204" pitchFamily="34" charset="0"/>
              </a:rPr>
              <a:t>         and linkable to the methodology of the study.</a:t>
            </a:r>
          </a:p>
          <a:p>
            <a:pPr algn="just"/>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ZA"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6696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1089398"/>
            <a:ext cx="7729728" cy="1188720"/>
          </a:xfrm>
        </p:spPr>
        <p:txBody>
          <a:bodyPr/>
          <a:lstStyle/>
          <a:p>
            <a:r>
              <a:rPr lang="en-ZA" b="1" dirty="0">
                <a:latin typeface="Calibri" panose="020F0502020204030204" pitchFamily="34" charset="0"/>
                <a:cs typeface="Arial" panose="020B0604020202020204" pitchFamily="34" charset="0"/>
              </a:rPr>
              <a:t>Structure (</a:t>
            </a:r>
            <a:r>
              <a:rPr lang="en-ZA" b="1" dirty="0" err="1">
                <a:latin typeface="Calibri" panose="020F0502020204030204" pitchFamily="34" charset="0"/>
                <a:cs typeface="Arial" panose="020B0604020202020204" pitchFamily="34" charset="0"/>
              </a:rPr>
              <a:t>contd</a:t>
            </a:r>
            <a:r>
              <a:rPr lang="en-ZA" b="1" dirty="0">
                <a:latin typeface="Calibri" panose="020F0502020204030204" pitchFamily="34" charset="0"/>
                <a:cs typeface="Arial" panose="020B0604020202020204" pitchFamily="34" charset="0"/>
              </a:rPr>
              <a:t>)</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666619"/>
            <a:ext cx="7729728" cy="3562731"/>
          </a:xfrm>
        </p:spPr>
        <p:txBody>
          <a:bodyPr>
            <a:normAutofit/>
          </a:bodyPr>
          <a:lstStyle/>
          <a:p>
            <a:pPr marL="0" indent="0" algn="just">
              <a:buNone/>
            </a:pPr>
            <a:r>
              <a:rPr lang="en-ZA" b="1" dirty="0">
                <a:latin typeface="Calibri" panose="020F0502020204030204" pitchFamily="34" charset="0"/>
                <a:ea typeface="Calibri" panose="020F0502020204030204" pitchFamily="34" charset="0"/>
                <a:cs typeface="Arial" panose="020B0604020202020204" pitchFamily="34" charset="0"/>
              </a:rPr>
              <a:t>Data</a:t>
            </a:r>
            <a:r>
              <a:rPr lang="en-ZA" sz="1800" b="1" dirty="0">
                <a:effectLst/>
                <a:latin typeface="Calibri" panose="020F0502020204030204" pitchFamily="34" charset="0"/>
                <a:ea typeface="Calibri" panose="020F0502020204030204" pitchFamily="34" charset="0"/>
                <a:cs typeface="Arial" panose="020B0604020202020204" pitchFamily="34" charset="0"/>
              </a:rPr>
              <a:t>. </a:t>
            </a:r>
            <a:endParaRPr lang="en-ZA" b="1" dirty="0">
              <a:latin typeface="Calibri" panose="020F0502020204030204" pitchFamily="34" charset="0"/>
              <a:ea typeface="Calibri" panose="020F0502020204030204" pitchFamily="34" charset="0"/>
              <a:cs typeface="Arial" panose="020B0604020202020204" pitchFamily="34" charset="0"/>
            </a:endParaRP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A scholarly  report  should inform the reader, the nature of data employed in the study:</a:t>
            </a: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 Explain whether qualitative or quantitative data or both were employed.</a:t>
            </a:r>
          </a:p>
          <a:p>
            <a:pPr algn="just"/>
            <a:r>
              <a:rPr lang="en-GB" dirty="0">
                <a:latin typeface="Calibri" panose="020F0502020204030204" pitchFamily="34" charset="0"/>
                <a:ea typeface="Calibri" panose="020F0502020204030204" pitchFamily="34" charset="0"/>
                <a:cs typeface="Arial" panose="020B0604020202020204" pitchFamily="34" charset="0"/>
              </a:rPr>
              <a:t>Explain w</a:t>
            </a:r>
            <a:r>
              <a:rPr lang="en-GB" sz="1800" dirty="0">
                <a:effectLst/>
                <a:latin typeface="Calibri" panose="020F0502020204030204" pitchFamily="34" charset="0"/>
                <a:ea typeface="Calibri" panose="020F0502020204030204" pitchFamily="34" charset="0"/>
                <a:cs typeface="Arial" panose="020B0604020202020204" pitchFamily="34" charset="0"/>
              </a:rPr>
              <a:t>hether  primary or secondary date or both were employed.</a:t>
            </a:r>
          </a:p>
          <a:p>
            <a:pPr algn="just"/>
            <a:r>
              <a:rPr lang="en-GB" dirty="0">
                <a:latin typeface="Calibri" panose="020F0502020204030204" pitchFamily="34" charset="0"/>
                <a:ea typeface="Calibri" panose="020F0502020204030204" pitchFamily="34" charset="0"/>
                <a:cs typeface="Arial" panose="020B0604020202020204" pitchFamily="34" charset="0"/>
              </a:rPr>
              <a:t>Do not</a:t>
            </a:r>
            <a:r>
              <a:rPr lang="en-GB" sz="1800" dirty="0">
                <a:effectLst/>
                <a:latin typeface="Calibri" panose="020F0502020204030204" pitchFamily="34" charset="0"/>
                <a:ea typeface="Calibri" panose="020F0502020204030204" pitchFamily="34" charset="0"/>
                <a:cs typeface="Arial" panose="020B0604020202020204" pitchFamily="34" charset="0"/>
              </a:rPr>
              <a:t> assume the quality of data </a:t>
            </a:r>
            <a:r>
              <a:rPr lang="en-GB" dirty="0">
                <a:latin typeface="Calibri" panose="020F0502020204030204" pitchFamily="34" charset="0"/>
                <a:ea typeface="Calibri" panose="020F0502020204030204" pitchFamily="34" charset="0"/>
                <a:cs typeface="Arial" panose="020B0604020202020204" pitchFamily="34" charset="0"/>
              </a:rPr>
              <a:t>is perfect, no such thing as perfect data anywhere.</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r>
              <a:rPr lang="en-GB" dirty="0">
                <a:latin typeface="Calibri" panose="020F0502020204030204" pitchFamily="34" charset="0"/>
                <a:ea typeface="Calibri" panose="020F0502020204030204" pitchFamily="34" charset="0"/>
                <a:cs typeface="Arial" panose="020B0604020202020204" pitchFamily="34" charset="0"/>
              </a:rPr>
              <a:t>P</a:t>
            </a:r>
            <a:r>
              <a:rPr lang="en-GB" sz="1800" dirty="0">
                <a:effectLst/>
                <a:latin typeface="Calibri" panose="020F0502020204030204" pitchFamily="34" charset="0"/>
                <a:ea typeface="Calibri" panose="020F0502020204030204" pitchFamily="34" charset="0"/>
                <a:cs typeface="Arial" panose="020B0604020202020204" pitchFamily="34" charset="0"/>
              </a:rPr>
              <a:t>oint out the limitations of the data. </a:t>
            </a:r>
            <a:r>
              <a:rPr lang="en-GB" dirty="0">
                <a:latin typeface="Calibri" panose="020F0502020204030204" pitchFamily="34" charset="0"/>
                <a:ea typeface="Calibri" panose="020F0502020204030204" pitchFamily="34" charset="0"/>
                <a:cs typeface="Arial" panose="020B0604020202020204" pitchFamily="34" charset="0"/>
              </a:rPr>
              <a:t>Data limitations may have implications for the results of the study.</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ZA"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26273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1089398"/>
            <a:ext cx="7729728" cy="1188720"/>
          </a:xfrm>
        </p:spPr>
        <p:txBody>
          <a:bodyPr/>
          <a:lstStyle/>
          <a:p>
            <a:r>
              <a:rPr lang="en-ZA" b="1" dirty="0">
                <a:latin typeface="Calibri" panose="020F0502020204030204" pitchFamily="34" charset="0"/>
                <a:cs typeface="Arial" panose="020B0604020202020204" pitchFamily="34" charset="0"/>
              </a:rPr>
              <a:t>Structure (</a:t>
            </a:r>
            <a:r>
              <a:rPr lang="en-ZA" b="1" dirty="0" err="1">
                <a:latin typeface="Calibri" panose="020F0502020204030204" pitchFamily="34" charset="0"/>
                <a:cs typeface="Arial" panose="020B0604020202020204" pitchFamily="34" charset="0"/>
              </a:rPr>
              <a:t>contd</a:t>
            </a:r>
            <a:r>
              <a:rPr lang="en-ZA" b="1" dirty="0">
                <a:latin typeface="Calibri" panose="020F0502020204030204" pitchFamily="34" charset="0"/>
                <a:cs typeface="Arial" panose="020B0604020202020204" pitchFamily="34" charset="0"/>
              </a:rPr>
              <a:t>)</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666619"/>
            <a:ext cx="7729728" cy="3343656"/>
          </a:xfrm>
        </p:spPr>
        <p:txBody>
          <a:bodyPr>
            <a:normAutofit fontScale="92500" lnSpcReduction="10000"/>
          </a:bodyPr>
          <a:lstStyle/>
          <a:p>
            <a:pPr marL="0" indent="0" algn="just">
              <a:buNone/>
            </a:pPr>
            <a:r>
              <a:rPr lang="en-ZA" sz="1800" b="1" dirty="0">
                <a:effectLst/>
                <a:latin typeface="Calibri" panose="020F0502020204030204" pitchFamily="34" charset="0"/>
                <a:ea typeface="Calibri" panose="020F0502020204030204" pitchFamily="34" charset="0"/>
                <a:cs typeface="Arial" panose="020B0604020202020204" pitchFamily="34" charset="0"/>
              </a:rPr>
              <a:t>Metho</a:t>
            </a:r>
            <a:r>
              <a:rPr lang="en-ZA" b="1" dirty="0">
                <a:latin typeface="Calibri" panose="020F0502020204030204" pitchFamily="34" charset="0"/>
                <a:ea typeface="Calibri" panose="020F0502020204030204" pitchFamily="34" charset="0"/>
                <a:cs typeface="Arial" panose="020B0604020202020204" pitchFamily="34" charset="0"/>
              </a:rPr>
              <a:t>ds</a:t>
            </a:r>
            <a:r>
              <a:rPr lang="en-ZA" sz="1800" b="1" dirty="0">
                <a:effectLst/>
                <a:latin typeface="Calibri" panose="020F0502020204030204" pitchFamily="34" charset="0"/>
                <a:ea typeface="Calibri" panose="020F0502020204030204" pitchFamily="34" charset="0"/>
                <a:cs typeface="Arial" panose="020B0604020202020204" pitchFamily="34" charset="0"/>
              </a:rPr>
              <a:t>. </a:t>
            </a:r>
            <a:endParaRPr lang="en-ZA" b="1" dirty="0">
              <a:latin typeface="Calibri" panose="020F0502020204030204" pitchFamily="34" charset="0"/>
              <a:ea typeface="Calibri" panose="020F0502020204030204" pitchFamily="34" charset="0"/>
              <a:cs typeface="Arial" panose="020B0604020202020204" pitchFamily="34" charset="0"/>
            </a:endParaRP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A full account of the methods utilised should be provided in a scholarly study report.</a:t>
            </a: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This would usually entail indicating whether qualitative or quantitative methods or both were utilised, and beyond that, providing details of the specific methods utilised.</a:t>
            </a:r>
            <a:endParaRPr lang="en-GB" dirty="0">
              <a:latin typeface="Calibri" panose="020F0502020204030204" pitchFamily="34" charset="0"/>
              <a:ea typeface="Calibri" panose="020F0502020204030204" pitchFamily="34" charset="0"/>
              <a:cs typeface="Arial" panose="020B0604020202020204" pitchFamily="34" charset="0"/>
            </a:endParaRP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It has become fashionable these days among some researchers to write that they employed mixed methods. </a:t>
            </a: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Explain </a:t>
            </a:r>
            <a:r>
              <a:rPr lang="en-GB" dirty="0">
                <a:latin typeface="Calibri" panose="020F0502020204030204" pitchFamily="34" charset="0"/>
                <a:ea typeface="Calibri" panose="020F0502020204030204" pitchFamily="34" charset="0"/>
                <a:cs typeface="Arial" panose="020B0604020202020204" pitchFamily="34" charset="0"/>
              </a:rPr>
              <a:t>e</a:t>
            </a:r>
            <a:r>
              <a:rPr lang="en-GB" sz="1800" dirty="0">
                <a:effectLst/>
                <a:latin typeface="Calibri" panose="020F0502020204030204" pitchFamily="34" charset="0"/>
                <a:ea typeface="Calibri" panose="020F0502020204030204" pitchFamily="34" charset="0"/>
                <a:cs typeface="Arial" panose="020B0604020202020204" pitchFamily="34" charset="0"/>
              </a:rPr>
              <a:t>xactly what </a:t>
            </a:r>
            <a:r>
              <a:rPr lang="en-GB" dirty="0">
                <a:latin typeface="Calibri" panose="020F0502020204030204" pitchFamily="34" charset="0"/>
                <a:ea typeface="Calibri" panose="020F0502020204030204" pitchFamily="34" charset="0"/>
                <a:cs typeface="Arial" panose="020B0604020202020204" pitchFamily="34" charset="0"/>
              </a:rPr>
              <a:t>methods were</a:t>
            </a:r>
            <a:r>
              <a:rPr lang="en-GB" sz="1800" dirty="0">
                <a:effectLst/>
                <a:latin typeface="Calibri" panose="020F0502020204030204" pitchFamily="34" charset="0"/>
                <a:ea typeface="Calibri" panose="020F0502020204030204" pitchFamily="34" charset="0"/>
                <a:cs typeface="Arial" panose="020B0604020202020204" pitchFamily="34" charset="0"/>
              </a:rPr>
              <a:t> mixed in the research. </a:t>
            </a:r>
          </a:p>
          <a:p>
            <a:pPr algn="just"/>
            <a:r>
              <a:rPr lang="en-GB" sz="1800" dirty="0">
                <a:effectLst/>
                <a:latin typeface="Calibri" panose="020F0502020204030204" pitchFamily="34" charset="0"/>
                <a:ea typeface="Calibri" panose="020F0502020204030204" pitchFamily="34" charset="0"/>
                <a:cs typeface="Arial" panose="020B0604020202020204" pitchFamily="34" charset="0"/>
              </a:rPr>
              <a:t>To </a:t>
            </a:r>
            <a:r>
              <a:rPr lang="en-GB" dirty="0">
                <a:latin typeface="Calibri" panose="020F0502020204030204" pitchFamily="34" charset="0"/>
                <a:ea typeface="Calibri" panose="020F0502020204030204" pitchFamily="34" charset="0"/>
                <a:cs typeface="Arial" panose="020B0604020202020204" pitchFamily="34" charset="0"/>
              </a:rPr>
              <a:t>put this in context, r</a:t>
            </a:r>
            <a:r>
              <a:rPr lang="en-GB" sz="1800" dirty="0">
                <a:effectLst/>
                <a:latin typeface="Calibri" panose="020F0502020204030204" pitchFamily="34" charset="0"/>
                <a:ea typeface="Calibri" panose="020F0502020204030204" pitchFamily="34" charset="0"/>
                <a:cs typeface="Arial" panose="020B0604020202020204" pitchFamily="34" charset="0"/>
              </a:rPr>
              <a:t>eviewing the literature, Johnson et al. (2007) listed 19 definitions of mixed methods.</a:t>
            </a:r>
          </a:p>
          <a:p>
            <a:pPr algn="just"/>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ZA"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19007481"/>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1694</TotalTime>
  <Words>1241</Words>
  <Application>Microsoft Office PowerPoint</Application>
  <PresentationFormat>Widescreen</PresentationFormat>
  <Paragraphs>114</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georgia</vt:lpstr>
      <vt:lpstr>Gill Sans MT</vt:lpstr>
      <vt:lpstr>Wingdings</vt:lpstr>
      <vt:lpstr>Parcel</vt:lpstr>
      <vt:lpstr>GUIDELINES On academic writing    BY    Emeritus Professor Eric O Udjo (PhD, London) Independent Consultant www.ericudjoconsulting.co.za      </vt:lpstr>
      <vt:lpstr>INTRODUCTION</vt:lpstr>
      <vt:lpstr>Language</vt:lpstr>
      <vt:lpstr>structure</vt:lpstr>
      <vt:lpstr>Structure (contd)</vt:lpstr>
      <vt:lpstr>Structure (contd)</vt:lpstr>
      <vt:lpstr>Structure (contd)</vt:lpstr>
      <vt:lpstr>Structure (contd)</vt:lpstr>
      <vt:lpstr>Structure (contd)</vt:lpstr>
      <vt:lpstr>Structure (contd)</vt:lpstr>
      <vt:lpstr>Structure (contd)</vt:lpstr>
      <vt:lpstr>Structure (contd)</vt:lpstr>
      <vt:lpstr>Academic integrity</vt:lpstr>
      <vt:lpstr>Academic integrity (CONTD.)</vt:lpstr>
      <vt:lpstr>Academic integrity (CONTD.)</vt:lpstr>
      <vt:lpstr>References/sources consulted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MODELLING CORONAVIRUS INFECTIONS PROGRESSION IN SOUTH AFRICA   BY   Emeritus Professor Eric O Udjo (PhD, London) Department of Economics, University of South Africa Independent Consultant www.ericudjoconsulting.co.za</dc:title>
  <dc:creator>Eric Udjo</dc:creator>
  <cp:lastModifiedBy>Eric Udjo</cp:lastModifiedBy>
  <cp:revision>150</cp:revision>
  <dcterms:created xsi:type="dcterms:W3CDTF">2020-08-11T19:02:57Z</dcterms:created>
  <dcterms:modified xsi:type="dcterms:W3CDTF">2021-08-24T12:55:02Z</dcterms:modified>
</cp:coreProperties>
</file>